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1" r:id="rId4"/>
    <p:sldId id="262" r:id="rId5"/>
    <p:sldId id="263" r:id="rId6"/>
    <p:sldId id="264" r:id="rId7"/>
    <p:sldId id="273" r:id="rId8"/>
    <p:sldId id="266" r:id="rId9"/>
    <p:sldId id="267" r:id="rId10"/>
    <p:sldId id="268" r:id="rId11"/>
    <p:sldId id="271" r:id="rId12"/>
    <p:sldId id="270" r:id="rId13"/>
    <p:sldId id="272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76" r:id="rId22"/>
    <p:sldId id="282" r:id="rId23"/>
    <p:sldId id="283" r:id="rId24"/>
    <p:sldId id="284" r:id="rId25"/>
    <p:sldId id="287" r:id="rId26"/>
    <p:sldId id="285" r:id="rId27"/>
    <p:sldId id="286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3B4E"/>
    <a:srgbClr val="DE7400"/>
    <a:srgbClr val="0F3C9E"/>
    <a:srgbClr val="DCE4FC"/>
    <a:srgbClr val="EE8E00"/>
    <a:srgbClr val="4E863A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8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22B22-81B2-426B-B13F-917D5E416A93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0819A-7291-4B76-8FE1-C8D3FE5A5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61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5:33.5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3123 24575,'1'-31'0,"2"0"0,12-50 0,-3 20 0,-7 38 0,1 0 0,16-38 0,-14 42 0,-1 0 0,0 0 0,-2-1 0,5-36 0,-5 0 0,-2 4 0,2 0 0,14-55 0,2 26 0,61-282 0,-48 224 0,-1 9 0,-23 83 0,-1-1 0,7-81 0,-15 113 0,1 0 0,1 1 0,1-1 0,0 1 0,0-1 0,2 1 0,7-16 0,-3 8 0,-4 5 0,-1 0 0,0-1 0,-2 1 0,0-1 0,0-34 0,-3 33 0,1 1 0,2-1 0,0 0 0,0 1 0,11-30 0,149-320 0,-142 323 0,2 2 0,2 1 0,1 1 0,41-49 0,-33 45 0,15-26 0,-33 46 0,0 1 0,2 1 0,1 0 0,1 2 0,1 0 0,30-24 0,-38 36 0,0 1 0,0 1 0,1 0 0,0 1 0,1 1 0,-1 0 0,1 0 0,0 2 0,1 0 0,-1 1 0,1 0 0,0 1 0,-1 1 0,1 0 0,0 2 0,0-1 0,0 2 0,28 6 0,-34-4 0,-1 0 0,0 0 0,0 1 0,0 0 0,0 1 0,-1 0 0,0 0 0,0 1 0,-1 0 0,0 0 0,0 1 0,-1 0 0,1 0 0,-2 0 0,1 1 0,5 12 0,2 7 0,-1 0 0,-1 1 0,-1 0 0,7 36 0,-13-37 0,0-1 0,-2 1 0,-2 29 0,0-32 0,0-1 0,2 1 0,0 0 0,8 29 0,-2-14-167,-1 0-1,-3 1 1,-1-1-1,-3 61 1,-1-81-361,1 10-6298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5:39.4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0 135 24575,'14'0'0,"-1"1"0,0 0 0,1 1 0,-1 1 0,0 0 0,0 0 0,13 7 0,-20-8 0,-1 0 0,0 1 0,0-1 0,0 1 0,0 1 0,0-1 0,-1 1 0,1 0 0,-1 0 0,0 0 0,0 0 0,-1 1 0,1-1 0,-1 1 0,0 0 0,0 0 0,-1 0 0,4 10 0,-2 6 0,-3-17 0,0 0 0,-1 0 0,1 0 0,0 0 0,1 0 0,-1 0 0,1 0 0,0 0 0,0-1 0,3 5 0,-4-8 0,0 0 0,-1 0 0,1 0 0,0 0 0,-1-1 0,1 1 0,0 0 0,0 0 0,-1-1 0,1 1 0,-1-1 0,1 1 0,0 0 0,-1-1 0,1 1 0,-1-1 0,1 0 0,-1 1 0,1-1 0,-1 1 0,1-1 0,-1 0 0,0 1 0,1-1 0,-1-1 0,17-24 0,-15 23 0,15-25 0,1-3 0,1 1 0,25-29 0,-35 50 0,-1 0 0,1 0 0,1 1 0,-1 0 0,1 1 0,1 0 0,-1 1 0,1 0 0,21-8 0,71-17-1365,-73 26-5461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7:14.034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0 143 24575,'4'-9'0,"1"0"0,0 0 0,0 1 0,1-1 0,0 1 0,0 1 0,1-1 0,0 1 0,1 0 0,-1 1 0,1 0 0,0 0 0,1 0 0,0 1 0,-1 1 0,2-1 0,-1 1 0,0 1 0,1 0 0,0 0 0,-1 1 0,1 0 0,15-1 0,58-1 0,151 12 0,-203-4 0,0 1 0,0 2 0,-1 1 0,0 1 0,55 25 0,-19-2 0,85 58 0,2 7 0,-122-77 0,0 2 0,-2 1 0,-1 1 0,-1 2 0,26 31 0,6 3 0,-49-48 0,1 1 0,-2 0 0,11 18 0,8 12 0,27 29 0,86 126 0,-127-176 0,292 517 0,-282-495 0,39 55 0,-44-74 0,-1 1 0,-2 1 0,0 0 0,-2 2 0,-1-1 0,12 44 0,-7-4 0,4-1 0,2-1 0,2-2 0,46 78 0,-39-91-1365,-20-32-5461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7:17.65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1 438 24575,'41'0'0,"-23"-2"0,1 2 0,0 0 0,-1 1 0,1 1 0,-1 0 0,0 1 0,1 2 0,-2 0 0,34 13 0,-31-7 0,62 28 0,-77-36 0,0-1 0,0-1 0,0 1 0,1-1 0,-1 1 0,1-2 0,-1 1 0,1 0 0,-1-1 0,1 0 0,-1-1 0,8 0 0,-10-1 0,-1 1 0,1 0 0,-1-1 0,0 1 0,1-1 0,-1 0 0,0 0 0,0 0 0,0 0 0,0 0 0,-1-1 0,1 1 0,-1 0 0,1-1 0,-1 1 0,0-1 0,0 1 0,1-5 0,14-55 0,-13 45 0,5-19 0,-2 1 0,2 0 0,1 1 0,2-1 0,1 2 0,30-58 0,28 2-1365,-58 66-5461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8:30.4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3123 24575,'1'-31'0,"2"0"0,12-50 0,-3 20 0,-7 38 0,1 0 0,16-38 0,-14 42 0,-1 0 0,0 0 0,-2-1 0,5-36 0,-5 0 0,-2 4 0,2 0 0,14-55 0,2 26 0,61-282 0,-48 224 0,-1 9 0,-23 83 0,-1-1 0,7-81 0,-15 113 0,1 0 0,1 1 0,1-1 0,0 1 0,0-1 0,2 1 0,7-16 0,-3 8 0,-4 5 0,-1 0 0,0-1 0,-2 1 0,0-1 0,0-34 0,-3 33 0,1 1 0,2-1 0,0 0 0,0 1 0,11-30 0,149-320 0,-142 323 0,2 2 0,2 1 0,1 1 0,41-49 0,-33 45 0,15-26 0,-33 46 0,0 1 0,2 1 0,1 0 0,1 2 0,1 0 0,30-24 0,-38 36 0,0 1 0,0 1 0,1 0 0,0 1 0,1 1 0,-1 0 0,1 0 0,0 2 0,1 0 0,-1 1 0,1 0 0,0 1 0,-1 1 0,1 0 0,0 2 0,0-1 0,0 2 0,28 6 0,-34-4 0,-1 0 0,0 0 0,0 1 0,0 0 0,0 1 0,-1 0 0,0 0 0,0 1 0,-1 0 0,0 0 0,0 1 0,-1 0 0,1 0 0,-2 0 0,1 1 0,5 12 0,2 7 0,-1 0 0,-1 1 0,-1 0 0,7 36 0,-13-37 0,0-1 0,-2 1 0,-2 29 0,0-32 0,0-1 0,2 1 0,0 0 0,8 29 0,-2-14-167,-1 0-1,-3 1 1,-1-1-1,-3 61 1,-1-81-361,1 10-6298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8:30.4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0 135 24575,'14'0'0,"-1"1"0,0 0 0,1 1 0,-1 1 0,0 0 0,0 0 0,13 7 0,-20-8 0,-1 0 0,0 1 0,0-1 0,0 1 0,0 1 0,0-1 0,-1 1 0,1 0 0,-1 0 0,0 0 0,0 0 0,-1 1 0,1-1 0,-1 1 0,0 0 0,0 0 0,-1 0 0,4 10 0,-2 6 0,-3-17 0,0 0 0,-1 0 0,1 0 0,0 0 0,1 0 0,-1 0 0,1 0 0,0 0 0,0-1 0,3 5 0,-4-8 0,0 0 0,-1 0 0,1 0 0,0 0 0,-1-1 0,1 1 0,0 0 0,0 0 0,-1-1 0,1 1 0,-1-1 0,1 1 0,0 0 0,-1-1 0,1 1 0,-1-1 0,1 0 0,-1 1 0,1-1 0,-1 1 0,1-1 0,-1 0 0,0 1 0,1-1 0,-1-1 0,17-24 0,-15 23 0,15-25 0,1-3 0,1 1 0,25-29 0,-35 50 0,-1 0 0,1 0 0,1 1 0,-1 0 0,1 1 0,1 0 0,-1 1 0,1 0 0,21-8 0,71-17-1365,-73 26-5461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3800" y="4826000"/>
            <a:ext cx="5105400" cy="1066800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5892800"/>
            <a:ext cx="49530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E117-89A6-4885-A24D-05E1831D802F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A268-63D2-4EF5-A226-2736B307E697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9091-5C3E-4723-9AE8-A81B4348D386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9C76B-7D2F-42C5-9CEF-9A01354B2B51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9A1-BF07-42E5-A203-EF4742BF627B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73998"/>
            <a:ext cx="7924800" cy="462200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6799-98AA-46E7-B067-2686019E0757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16A4B-067D-48DE-9A4C-5D56B4A3FAAF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70270-2765-4B3D-8AF5-8C6FA4818635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E5506-8D96-419D-B4E0-910F546670BE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CCFE-6EB6-4537-81EA-D7A41BC65068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C791-624A-4D79-93BD-7519A73CE18A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82050-3C6E-46C3-BCEB-3433D483AE3D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17B7B-6A4F-49E2-A192-AE9E2091527F}" type="datetime1">
              <a:rPr lang="en-US" altLang="ko-KR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4810472"/>
            <a:ext cx="5105400" cy="106680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컴퓨터 그래픽스</a:t>
            </a:r>
            <a:br>
              <a:rPr lang="en-US" altLang="ko-KR" sz="4000" dirty="0">
                <a:latin typeface="+mj-ea"/>
                <a:ea typeface="+mj-ea"/>
              </a:rPr>
            </a:br>
            <a:r>
              <a:rPr lang="en-US" sz="3100" dirty="0">
                <a:latin typeface="+mj-ea"/>
                <a:ea typeface="+mj-ea"/>
              </a:rPr>
              <a:t>Mini Project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12171870 </a:t>
            </a:r>
            <a:r>
              <a:rPr lang="ko-KR" altLang="en-US" dirty="0" err="1"/>
              <a:t>허태민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1BB05-12B3-4593-B1DA-C4B4C082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3724AD-2EB8-4CE3-BEE0-F6156815D71F}"/>
              </a:ext>
            </a:extLst>
          </p:cNvPr>
          <p:cNvSpPr/>
          <p:nvPr/>
        </p:nvSpPr>
        <p:spPr>
          <a:xfrm>
            <a:off x="4198268" y="2492896"/>
            <a:ext cx="4176464" cy="11052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너도 될 수 있어</a:t>
            </a:r>
            <a:r>
              <a:rPr lang="en-US" altLang="ko-KR" sz="2400" dirty="0"/>
              <a:t>, </a:t>
            </a:r>
            <a:r>
              <a:rPr lang="en-US" altLang="ko-KR" sz="2800" b="1" dirty="0"/>
              <a:t>NBA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선수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기능 구현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3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캐릭터 이동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(1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인칭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시점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키 입력 시 현재 바라보는 방향을 기준으로 이동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(w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앞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s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a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왼쪽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d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오른쪽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716C21-E7C8-4FF5-BE17-34868E98A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12519" r="29526" b="23401"/>
          <a:stretch/>
        </p:blipFill>
        <p:spPr>
          <a:xfrm>
            <a:off x="652850" y="3185884"/>
            <a:ext cx="1748481" cy="1539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F427A9-B931-4B8A-86FA-5F92046A9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4" t="13712" r="29526" b="23400"/>
          <a:stretch/>
        </p:blipFill>
        <p:spPr>
          <a:xfrm>
            <a:off x="3131840" y="4133390"/>
            <a:ext cx="1748481" cy="15100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6541FE-B4F6-4612-8FF6-0B94A3EC66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25" t="13601" r="29526" b="23401"/>
          <a:stretch/>
        </p:blipFill>
        <p:spPr>
          <a:xfrm>
            <a:off x="6806777" y="4131839"/>
            <a:ext cx="1748481" cy="15131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1DC49C-966B-4AE8-8502-0DBD5DDBC6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25" t="13601" r="29526" b="23400"/>
          <a:stretch/>
        </p:blipFill>
        <p:spPr>
          <a:xfrm>
            <a:off x="4969356" y="2535037"/>
            <a:ext cx="1748482" cy="151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8CC215-CABA-42D8-97E5-0425859F21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444" t="13601" r="29526" b="23400"/>
          <a:stretch/>
        </p:blipFill>
        <p:spPr>
          <a:xfrm>
            <a:off x="4969356" y="4133336"/>
            <a:ext cx="1748482" cy="151011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E55327B-7B61-4AF2-B1E3-D99DC6CE09D0}"/>
              </a:ext>
            </a:extLst>
          </p:cNvPr>
          <p:cNvCxnSpPr/>
          <p:nvPr/>
        </p:nvCxnSpPr>
        <p:spPr>
          <a:xfrm>
            <a:off x="2771800" y="2403148"/>
            <a:ext cx="0" cy="328999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FD60F0-F81B-4829-8E58-E4DF4AC140DD}"/>
              </a:ext>
            </a:extLst>
          </p:cNvPr>
          <p:cNvSpPr txBox="1"/>
          <p:nvPr/>
        </p:nvSpPr>
        <p:spPr>
          <a:xfrm>
            <a:off x="951854" y="4787860"/>
            <a:ext cx="11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기준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219BE9-CE26-47BB-B83A-9D5DB282881F}"/>
              </a:ext>
            </a:extLst>
          </p:cNvPr>
          <p:cNvSpPr txBox="1"/>
          <p:nvPr/>
        </p:nvSpPr>
        <p:spPr>
          <a:xfrm>
            <a:off x="3142270" y="5366452"/>
            <a:ext cx="83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29F919-E686-45E9-8EBB-66BA94EA7497}"/>
              </a:ext>
            </a:extLst>
          </p:cNvPr>
          <p:cNvSpPr txBox="1"/>
          <p:nvPr/>
        </p:nvSpPr>
        <p:spPr>
          <a:xfrm>
            <a:off x="4969260" y="5366453"/>
            <a:ext cx="83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BFA51-56F2-4141-8CD6-5B72322432EF}"/>
              </a:ext>
            </a:extLst>
          </p:cNvPr>
          <p:cNvSpPr txBox="1"/>
          <p:nvPr/>
        </p:nvSpPr>
        <p:spPr>
          <a:xfrm>
            <a:off x="6810732" y="5370791"/>
            <a:ext cx="83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E4882-AA07-4283-AACA-CCDC0D87A78C}"/>
              </a:ext>
            </a:extLst>
          </p:cNvPr>
          <p:cNvSpPr txBox="1"/>
          <p:nvPr/>
        </p:nvSpPr>
        <p:spPr>
          <a:xfrm>
            <a:off x="4969260" y="3771148"/>
            <a:ext cx="908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W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C62B667-7550-46FD-9BAB-89C9D457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1B0D2A-0D1E-403A-A6AA-7CDE42419A98}"/>
              </a:ext>
            </a:extLst>
          </p:cNvPr>
          <p:cNvSpPr/>
          <p:nvPr/>
        </p:nvSpPr>
        <p:spPr>
          <a:xfrm>
            <a:off x="395536" y="2276872"/>
            <a:ext cx="8291264" cy="350003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43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기능 구현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3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캐릭터 이동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(3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인칭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시점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키 입력 시 위에서 바라보았을 때의 캐릭터의 위치를 기준으로 이동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키 동일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E55327B-7B61-4AF2-B1E3-D99DC6CE09D0}"/>
              </a:ext>
            </a:extLst>
          </p:cNvPr>
          <p:cNvCxnSpPr/>
          <p:nvPr/>
        </p:nvCxnSpPr>
        <p:spPr>
          <a:xfrm>
            <a:off x="2771800" y="2403148"/>
            <a:ext cx="0" cy="3289998"/>
          </a:xfrm>
          <a:prstGeom prst="lin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FD60F0-F81B-4829-8E58-E4DF4AC140DD}"/>
              </a:ext>
            </a:extLst>
          </p:cNvPr>
          <p:cNvSpPr txBox="1"/>
          <p:nvPr/>
        </p:nvSpPr>
        <p:spPr>
          <a:xfrm>
            <a:off x="951854" y="4787860"/>
            <a:ext cx="116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기준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35099D-81E5-4439-9047-D2EA4E58F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1"/>
          <a:stretch/>
        </p:blipFill>
        <p:spPr>
          <a:xfrm>
            <a:off x="3152746" y="4133973"/>
            <a:ext cx="1738874" cy="15101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883EE9-4F63-423C-B3AD-84233BBB0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1"/>
          <a:stretch/>
        </p:blipFill>
        <p:spPr>
          <a:xfrm>
            <a:off x="548514" y="3055515"/>
            <a:ext cx="1967036" cy="17082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219BE9-CE26-47BB-B83A-9D5DB282881F}"/>
              </a:ext>
            </a:extLst>
          </p:cNvPr>
          <p:cNvSpPr txBox="1"/>
          <p:nvPr/>
        </p:nvSpPr>
        <p:spPr>
          <a:xfrm>
            <a:off x="3142270" y="5366452"/>
            <a:ext cx="83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6F6F29-56D9-424D-BB82-F88529677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4969260" y="2543230"/>
            <a:ext cx="1748480" cy="15184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0E4882-AA07-4283-AACA-CCDC0D87A78C}"/>
              </a:ext>
            </a:extLst>
          </p:cNvPr>
          <p:cNvSpPr txBox="1"/>
          <p:nvPr/>
        </p:nvSpPr>
        <p:spPr>
          <a:xfrm>
            <a:off x="4969260" y="3771148"/>
            <a:ext cx="908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W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9A9090-DC63-4188-B809-8906F9F2A9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3"/>
          <a:stretch/>
        </p:blipFill>
        <p:spPr>
          <a:xfrm>
            <a:off x="4976937" y="4134287"/>
            <a:ext cx="1748478" cy="15308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29F919-E686-45E9-8EBB-66BA94EA7497}"/>
              </a:ext>
            </a:extLst>
          </p:cNvPr>
          <p:cNvSpPr txBox="1"/>
          <p:nvPr/>
        </p:nvSpPr>
        <p:spPr>
          <a:xfrm>
            <a:off x="4969260" y="5366453"/>
            <a:ext cx="83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B6E9CC4-511F-4D87-8E9C-D4C0079384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51"/>
          <a:stretch/>
        </p:blipFill>
        <p:spPr>
          <a:xfrm>
            <a:off x="6812624" y="4131839"/>
            <a:ext cx="1748477" cy="15184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3BFA51-56F2-4141-8CD6-5B72322432EF}"/>
              </a:ext>
            </a:extLst>
          </p:cNvPr>
          <p:cNvSpPr txBox="1"/>
          <p:nvPr/>
        </p:nvSpPr>
        <p:spPr>
          <a:xfrm>
            <a:off x="6810732" y="5370791"/>
            <a:ext cx="83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 </a:t>
            </a:r>
            <a:r>
              <a:rPr lang="ko-KR" altLang="en-US" sz="1200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A4ADE6D9-7D91-491F-A1A6-CD3D0B2A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0D99D9-B4D5-4181-B1A7-3CCB12889664}"/>
              </a:ext>
            </a:extLst>
          </p:cNvPr>
          <p:cNvSpPr/>
          <p:nvPr/>
        </p:nvSpPr>
        <p:spPr>
          <a:xfrm>
            <a:off x="395536" y="2276871"/>
            <a:ext cx="8291264" cy="3500031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02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기능 구현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3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슈팅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마우스 좌 클릭 시 슈팅을 하도록 구현했습니다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4835B0-7538-4D65-9021-8716667B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00" t="36001" r="38188" b="29000"/>
          <a:stretch/>
        </p:blipFill>
        <p:spPr>
          <a:xfrm>
            <a:off x="827584" y="2561723"/>
            <a:ext cx="3456384" cy="27874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BAE920F-7D48-4E12-8605-8FF560BFC5EB}"/>
              </a:ext>
            </a:extLst>
          </p:cNvPr>
          <p:cNvSpPr/>
          <p:nvPr/>
        </p:nvSpPr>
        <p:spPr>
          <a:xfrm>
            <a:off x="1691680" y="3397682"/>
            <a:ext cx="360040" cy="1126370"/>
          </a:xfrm>
          <a:prstGeom prst="downArrow">
            <a:avLst/>
          </a:prstGeom>
          <a:solidFill>
            <a:srgbClr val="DE7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08526-8E51-46F9-B45C-4F654654918E}"/>
              </a:ext>
            </a:extLst>
          </p:cNvPr>
          <p:cNvSpPr txBox="1"/>
          <p:nvPr/>
        </p:nvSpPr>
        <p:spPr>
          <a:xfrm>
            <a:off x="1087179" y="394581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중력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AF0D38-CFB8-414A-8949-D377223071F4}"/>
              </a:ext>
            </a:extLst>
          </p:cNvPr>
          <p:cNvSpPr/>
          <p:nvPr/>
        </p:nvSpPr>
        <p:spPr>
          <a:xfrm>
            <a:off x="426368" y="2278892"/>
            <a:ext cx="8291264" cy="328999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7ECCE-0054-4532-8E88-E53436CCF465}"/>
              </a:ext>
            </a:extLst>
          </p:cNvPr>
          <p:cNvSpPr txBox="1"/>
          <p:nvPr/>
        </p:nvSpPr>
        <p:spPr>
          <a:xfrm>
            <a:off x="4543563" y="3442080"/>
            <a:ext cx="3867512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아래 방향으로 중력을 적용하여 포물선을 그리며 날아가도록 구현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현실감을 위해 공에 회전 부여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923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기능 구현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3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공 반사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공이 벽에 닿았을 때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튕겨 나가도록 구현했습니다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696E742-86BE-47C5-BE08-D0271FEDA7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1966"/>
            <a:ext cx="3312368" cy="302325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2812850-A11F-46D2-A731-9DB2A0E64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88" y="2422473"/>
            <a:ext cx="3311812" cy="3022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B0B79B5-3FAE-47BD-9351-49F384B1BA6E}"/>
                  </a:ext>
                </a:extLst>
              </p14:cNvPr>
              <p14:cNvContentPartPr/>
              <p14:nvPr/>
            </p14:nvContentPartPr>
            <p14:xfrm>
              <a:off x="1816344" y="3840348"/>
              <a:ext cx="561600" cy="112428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B0B79B5-3FAE-47BD-9351-49F384B1BA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8704" y="3822348"/>
                <a:ext cx="59724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661FE92-5345-4E97-85CF-F04D288F8209}"/>
                  </a:ext>
                </a:extLst>
              </p14:cNvPr>
              <p14:cNvContentPartPr/>
              <p14:nvPr/>
            </p14:nvContentPartPr>
            <p14:xfrm>
              <a:off x="2279664" y="4086948"/>
              <a:ext cx="218520" cy="1112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661FE92-5345-4E97-85CF-F04D288F82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1664" y="4069308"/>
                <a:ext cx="254160" cy="14688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폭발: 14pt 39">
            <a:extLst>
              <a:ext uri="{FF2B5EF4-FFF2-40B4-BE49-F238E27FC236}">
                <a16:creationId xmlns:a16="http://schemas.microsoft.com/office/drawing/2014/main" id="{2E556716-DDF7-4D0C-9827-66A2436760C8}"/>
              </a:ext>
            </a:extLst>
          </p:cNvPr>
          <p:cNvSpPr/>
          <p:nvPr/>
        </p:nvSpPr>
        <p:spPr>
          <a:xfrm>
            <a:off x="2105248" y="4050161"/>
            <a:ext cx="561600" cy="508800"/>
          </a:xfrm>
          <a:prstGeom prst="irregularSeal2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폭발: 14pt 40">
            <a:extLst>
              <a:ext uri="{FF2B5EF4-FFF2-40B4-BE49-F238E27FC236}">
                <a16:creationId xmlns:a16="http://schemas.microsoft.com/office/drawing/2014/main" id="{0A002967-11B0-4EBA-A8D4-2CA4626E9A16}"/>
              </a:ext>
            </a:extLst>
          </p:cNvPr>
          <p:cNvSpPr/>
          <p:nvPr/>
        </p:nvSpPr>
        <p:spPr>
          <a:xfrm>
            <a:off x="5991600" y="4050161"/>
            <a:ext cx="561600" cy="508800"/>
          </a:xfrm>
          <a:prstGeom prst="irregularSeal2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C52456D-0EA4-492E-BDDE-D294AD3B9FAB}"/>
                  </a:ext>
                </a:extLst>
              </p14:cNvPr>
              <p14:cNvContentPartPr/>
              <p14:nvPr/>
            </p14:nvContentPartPr>
            <p14:xfrm>
              <a:off x="6254064" y="4291428"/>
              <a:ext cx="861480" cy="8366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C52456D-0EA4-492E-BDDE-D294AD3B9F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6064" y="4273428"/>
                <a:ext cx="897120" cy="8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D85CD735-4E84-4887-987D-3FE244552380}"/>
                  </a:ext>
                </a:extLst>
              </p14:cNvPr>
              <p14:cNvContentPartPr/>
              <p14:nvPr/>
            </p14:nvContentPartPr>
            <p14:xfrm>
              <a:off x="6949224" y="4940868"/>
              <a:ext cx="241200" cy="1929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D85CD735-4E84-4887-987D-3FE2445523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1584" y="4922868"/>
                <a:ext cx="276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0EA61D1C-60ED-47B0-82A8-95157F04164C}"/>
                  </a:ext>
                </a:extLst>
              </p14:cNvPr>
              <p14:cNvContentPartPr/>
              <p14:nvPr/>
            </p14:nvContentPartPr>
            <p14:xfrm>
              <a:off x="5677444" y="3840348"/>
              <a:ext cx="561600" cy="112428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0EA61D1C-60ED-47B0-82A8-95157F0416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9804" y="3822348"/>
                <a:ext cx="59724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5472999-0599-43D5-8D63-7581FB6E3266}"/>
                  </a:ext>
                </a:extLst>
              </p14:cNvPr>
              <p14:cNvContentPartPr/>
              <p14:nvPr/>
            </p14:nvContentPartPr>
            <p14:xfrm>
              <a:off x="6140764" y="4086948"/>
              <a:ext cx="218520" cy="1112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5472999-0599-43D5-8D63-7581FB6E3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2764" y="4069308"/>
                <a:ext cx="254160" cy="1468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742D4F-3401-4129-A5CF-51B7A6D88B2E}"/>
              </a:ext>
            </a:extLst>
          </p:cNvPr>
          <p:cNvSpPr/>
          <p:nvPr/>
        </p:nvSpPr>
        <p:spPr>
          <a:xfrm>
            <a:off x="395536" y="2276872"/>
            <a:ext cx="8291264" cy="328999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95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오브젝트 </a:t>
            </a:r>
            <a:r>
              <a:rPr lang="en-US" altLang="ko-KR" dirty="0">
                <a:latin typeface="+mj-ea"/>
                <a:ea typeface="+mj-ea"/>
              </a:rPr>
              <a:t>&amp; </a:t>
            </a:r>
            <a:r>
              <a:rPr lang="ko-KR" altLang="en-US" dirty="0">
                <a:latin typeface="+mj-ea"/>
                <a:ea typeface="+mj-ea"/>
              </a:rPr>
              <a:t>텍스처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3979C7-1360-440D-8238-8D9248F42351}"/>
              </a:ext>
            </a:extLst>
          </p:cNvPr>
          <p:cNvGrpSpPr/>
          <p:nvPr/>
        </p:nvGrpSpPr>
        <p:grpSpPr>
          <a:xfrm>
            <a:off x="791580" y="1725642"/>
            <a:ext cx="7560840" cy="3528392"/>
            <a:chOff x="755576" y="1694816"/>
            <a:chExt cx="7560840" cy="352839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B4170FB-2C9B-4442-B4F6-C67C65E37D11}"/>
                </a:ext>
              </a:extLst>
            </p:cNvPr>
            <p:cNvSpPr/>
            <p:nvPr/>
          </p:nvSpPr>
          <p:spPr>
            <a:xfrm>
              <a:off x="755576" y="1694816"/>
              <a:ext cx="2520280" cy="35283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농구공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Blender</a:t>
              </a:r>
              <a:r>
                <a:rPr lang="ko-KR" altLang="en-US" sz="1400" dirty="0">
                  <a:solidFill>
                    <a:schemeClr val="tx1"/>
                  </a:solidFill>
                </a:rPr>
                <a:t> 사진     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인게임</a:t>
              </a:r>
              <a:r>
                <a:rPr lang="ko-KR" altLang="en-US" sz="1400" dirty="0">
                  <a:solidFill>
                    <a:schemeClr val="tx1"/>
                  </a:solidFill>
                </a:rPr>
                <a:t> 사진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CA7C02-5F19-4A63-9EED-8DC05D4FBE78}"/>
                </a:ext>
              </a:extLst>
            </p:cNvPr>
            <p:cNvSpPr/>
            <p:nvPr/>
          </p:nvSpPr>
          <p:spPr>
            <a:xfrm>
              <a:off x="3275856" y="1694816"/>
              <a:ext cx="2520280" cy="35283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농구 골대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현재 사용한 </a:t>
              </a:r>
              <a:r>
                <a:rPr lang="en-US" altLang="ko-KR" sz="1400" dirty="0">
                  <a:solidFill>
                    <a:schemeClr val="tx1"/>
                  </a:solidFill>
                </a:rPr>
                <a:t>obj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>
                  <a:solidFill>
                    <a:schemeClr val="tx1"/>
                  </a:solidFill>
                </a:rPr>
                <a:t>후에 제작 예정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12C3360-8885-4B2F-927B-90712ED6A7EA}"/>
                </a:ext>
              </a:extLst>
            </p:cNvPr>
            <p:cNvSpPr/>
            <p:nvPr/>
          </p:nvSpPr>
          <p:spPr>
            <a:xfrm>
              <a:off x="5796136" y="1694816"/>
              <a:ext cx="2520280" cy="35283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농구장 바닥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그림 9" descr="어두운, 항공기, 오렌지이(가) 표시된 사진&#10;&#10;자동 생성된 설명">
            <a:extLst>
              <a:ext uri="{FF2B5EF4-FFF2-40B4-BE49-F238E27FC236}">
                <a16:creationId xmlns:a16="http://schemas.microsoft.com/office/drawing/2014/main" id="{6FE1B069-C149-4F5B-BBCD-63859EB3D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t="253" r="18693" b="-253"/>
          <a:stretch/>
        </p:blipFill>
        <p:spPr>
          <a:xfrm>
            <a:off x="945602" y="3009403"/>
            <a:ext cx="1018060" cy="983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A9D26B-820E-4A6C-B68E-4EE343290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8" t="38800" r="66537" b="38801"/>
          <a:stretch/>
        </p:blipFill>
        <p:spPr>
          <a:xfrm>
            <a:off x="2128731" y="2996952"/>
            <a:ext cx="1018060" cy="99554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1537D5-8BEC-4066-B8D3-555968D04831}"/>
              </a:ext>
            </a:extLst>
          </p:cNvPr>
          <p:cNvSpPr/>
          <p:nvPr/>
        </p:nvSpPr>
        <p:spPr>
          <a:xfrm>
            <a:off x="426368" y="1322686"/>
            <a:ext cx="8291264" cy="421262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D04225-DD2E-45D5-8BFE-817DBA90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512" y="2708920"/>
            <a:ext cx="1776976" cy="12786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DE9913-4F88-4873-864A-08D339E10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946" y="2567559"/>
            <a:ext cx="2250668" cy="18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0" y="4810472"/>
            <a:ext cx="5105400" cy="106680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+mj-ea"/>
                <a:ea typeface="+mj-ea"/>
              </a:rPr>
              <a:t>컴퓨터 그래픽스</a:t>
            </a:r>
            <a:br>
              <a:rPr lang="en-US" altLang="ko-KR" sz="4000" dirty="0">
                <a:latin typeface="+mj-ea"/>
                <a:ea typeface="+mj-ea"/>
              </a:rPr>
            </a:br>
            <a:r>
              <a:rPr lang="en-US" sz="3100" dirty="0">
                <a:latin typeface="+mj-ea"/>
                <a:ea typeface="+mj-ea"/>
              </a:rPr>
              <a:t>Mini Project FINAL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12171870 </a:t>
            </a:r>
            <a:r>
              <a:rPr lang="ko-KR" altLang="en-US" dirty="0" err="1"/>
              <a:t>허태민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C1BB05-12B3-4593-B1DA-C4B4C082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3724AD-2EB8-4CE3-BEE0-F6156815D71F}"/>
              </a:ext>
            </a:extLst>
          </p:cNvPr>
          <p:cNvSpPr/>
          <p:nvPr/>
        </p:nvSpPr>
        <p:spPr>
          <a:xfrm>
            <a:off x="4198268" y="2047528"/>
            <a:ext cx="4176464" cy="11052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너도 될 수 있어</a:t>
            </a:r>
            <a:r>
              <a:rPr lang="en-US" altLang="ko-KR" sz="2400" dirty="0"/>
              <a:t>, </a:t>
            </a:r>
            <a:r>
              <a:rPr lang="en-US" altLang="ko-KR" sz="2800" b="1" dirty="0"/>
              <a:t>NBA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선수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5032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게임 설명 및 목표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1454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농구공을 던져 농구 골대에 넣는 농구 게임입니다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W,A,S,D</a:t>
            </a:r>
            <a:r>
              <a:rPr lang="ko-KR" altLang="en-US" sz="2000" dirty="0">
                <a:solidFill>
                  <a:schemeClr val="tx1"/>
                </a:solidFill>
              </a:rPr>
              <a:t>와 마우스를 이용해 조작합니다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algn="ctr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W,A,S,D</a:t>
            </a:r>
            <a:r>
              <a:rPr lang="ko-KR" altLang="en-US" sz="1600" dirty="0">
                <a:solidFill>
                  <a:schemeClr val="tx1"/>
                </a:solidFill>
              </a:rPr>
              <a:t>로 캐릭터 이동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마우스 이동으로 조준 점 이동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왼쪽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클릭으로 슈팅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제한 시간 내에 많은 골을 넣어 점수를 얻는 게임입니다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>
              <a:buFontTx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7" name="그림 6" descr="하얀색, 검은색, 램프, 옅은이(가) 표시된 사진&#10;&#10;자동 생성된 설명">
            <a:extLst>
              <a:ext uri="{FF2B5EF4-FFF2-40B4-BE49-F238E27FC236}">
                <a16:creationId xmlns:a16="http://schemas.microsoft.com/office/drawing/2014/main" id="{9959137D-3C94-49AC-818B-CBE16D1DF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060848"/>
            <a:ext cx="685351" cy="1468805"/>
          </a:xfrm>
          <a:prstGeom prst="rect">
            <a:avLst/>
          </a:prstGeom>
        </p:spPr>
      </p:pic>
      <p:pic>
        <p:nvPicPr>
          <p:cNvPr id="9" name="그림 8" descr="키보드, 컴퓨터, 전자기기, 하얀색이(가) 표시된 사진&#10;&#10;자동 생성된 설명">
            <a:extLst>
              <a:ext uri="{FF2B5EF4-FFF2-40B4-BE49-F238E27FC236}">
                <a16:creationId xmlns:a16="http://schemas.microsoft.com/office/drawing/2014/main" id="{4CBB91ED-DE04-4A8C-85EC-DE3408906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1" t="48578" r="62995" b="33690"/>
          <a:stretch/>
        </p:blipFill>
        <p:spPr>
          <a:xfrm>
            <a:off x="2627785" y="2140926"/>
            <a:ext cx="1944215" cy="138872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DE01D-FE39-45DD-A500-8F508206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56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구성 오브젝트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E35E0-BE89-4ED2-A4F5-21E201B3ED55}"/>
              </a:ext>
            </a:extLst>
          </p:cNvPr>
          <p:cNvSpPr txBox="1"/>
          <p:nvPr/>
        </p:nvSpPr>
        <p:spPr>
          <a:xfrm>
            <a:off x="791580" y="1346687"/>
            <a:ext cx="16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/>
              <a:t>농구공</a:t>
            </a: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F2D1C4-F8FF-4F8D-8B03-E3136F3B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3" y="2011983"/>
            <a:ext cx="1906740" cy="17106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117779-6E84-4520-8FC4-5341E813C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3" y="3722657"/>
            <a:ext cx="1906740" cy="1809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6EC6F-225B-43EE-9FED-1F478ECF11EC}"/>
              </a:ext>
            </a:extLst>
          </p:cNvPr>
          <p:cNvSpPr txBox="1"/>
          <p:nvPr/>
        </p:nvSpPr>
        <p:spPr>
          <a:xfrm>
            <a:off x="3419872" y="1346687"/>
            <a:ext cx="3133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텍스트 오브젝트</a:t>
            </a:r>
            <a:endParaRPr lang="en-US" altLang="ko-KR" sz="28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D9BAD3-A4AC-4491-96C1-2AC3B341508D}"/>
              </a:ext>
            </a:extLst>
          </p:cNvPr>
          <p:cNvCxnSpPr/>
          <p:nvPr/>
        </p:nvCxnSpPr>
        <p:spPr>
          <a:xfrm>
            <a:off x="1746423" y="2867320"/>
            <a:ext cx="737345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008AF3-7342-468E-AC35-8DF6CE6B73B6}"/>
              </a:ext>
            </a:extLst>
          </p:cNvPr>
          <p:cNvSpPr txBox="1"/>
          <p:nvPr/>
        </p:nvSpPr>
        <p:spPr>
          <a:xfrm>
            <a:off x="1935693" y="2478303"/>
            <a:ext cx="358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95F263-014D-4FE0-B455-8A1D9C6A5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244" y="2224098"/>
            <a:ext cx="4874159" cy="12452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7A6DFE-F6D0-4455-975D-3CAFC4C83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96" t="34600" r="12201" b="44291"/>
          <a:stretch/>
        </p:blipFill>
        <p:spPr>
          <a:xfrm>
            <a:off x="3444244" y="3573016"/>
            <a:ext cx="4874159" cy="14080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58A12E-F4E1-4428-9670-A1D0396F1713}"/>
              </a:ext>
            </a:extLst>
          </p:cNvPr>
          <p:cNvSpPr txBox="1"/>
          <p:nvPr/>
        </p:nvSpPr>
        <p:spPr>
          <a:xfrm>
            <a:off x="2706376" y="5169275"/>
            <a:ext cx="60424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농구공 출처 </a:t>
            </a:r>
            <a:r>
              <a:rPr lang="en-US" altLang="ko-KR" sz="1050" dirty="0"/>
              <a:t>: https://www.cgtrader.com/free-3d-models/sports/equipment/basketball-spalding-a7aa55a8-2023-4346-8697-3f230377904b</a:t>
            </a:r>
          </a:p>
        </p:txBody>
      </p:sp>
    </p:spTree>
    <p:extLst>
      <p:ext uri="{BB962C8B-B14F-4D97-AF65-F5344CB8AC3E}">
        <p14:creationId xmlns:p14="http://schemas.microsoft.com/office/powerpoint/2010/main" val="44961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구성 오브젝트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E35E0-BE89-4ED2-A4F5-21E201B3ED55}"/>
              </a:ext>
            </a:extLst>
          </p:cNvPr>
          <p:cNvSpPr txBox="1"/>
          <p:nvPr/>
        </p:nvSpPr>
        <p:spPr>
          <a:xfrm>
            <a:off x="791580" y="1346687"/>
            <a:ext cx="169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골대</a:t>
            </a:r>
            <a:endParaRPr lang="en-US" altLang="ko-KR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A4D6FB-B023-4A0B-974E-DC2AD00B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2060848"/>
            <a:ext cx="1844637" cy="33547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894AEA-4D45-4B09-B5D3-C8AF901C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17" y="2060847"/>
            <a:ext cx="1733548" cy="33547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91597E-31E8-43AD-BB73-A448AA826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51" y="3399403"/>
            <a:ext cx="2476669" cy="20162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D9D81E-3E58-4028-B2C8-A2469637B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75" t="19688" r="21952" b="15088"/>
          <a:stretch/>
        </p:blipFill>
        <p:spPr>
          <a:xfrm>
            <a:off x="4352014" y="2060846"/>
            <a:ext cx="1844637" cy="335478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F52FCA-5D34-43F7-B20E-0BF9A235C52B}"/>
              </a:ext>
            </a:extLst>
          </p:cNvPr>
          <p:cNvCxnSpPr>
            <a:cxnSpLocks/>
          </p:cNvCxnSpPr>
          <p:nvPr/>
        </p:nvCxnSpPr>
        <p:spPr>
          <a:xfrm>
            <a:off x="7164288" y="4509120"/>
            <a:ext cx="521321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9CE66D-F22A-4F18-ADE9-5B64EBF76410}"/>
              </a:ext>
            </a:extLst>
          </p:cNvPr>
          <p:cNvCxnSpPr>
            <a:cxnSpLocks/>
          </p:cNvCxnSpPr>
          <p:nvPr/>
        </p:nvCxnSpPr>
        <p:spPr>
          <a:xfrm>
            <a:off x="6196651" y="3933056"/>
            <a:ext cx="2476669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D7291E-63BB-4540-BD1C-D2D5D160F678}"/>
              </a:ext>
            </a:extLst>
          </p:cNvPr>
          <p:cNvSpPr txBox="1"/>
          <p:nvPr/>
        </p:nvSpPr>
        <p:spPr>
          <a:xfrm>
            <a:off x="7261196" y="4142791"/>
            <a:ext cx="358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0CCAF7-02EC-4796-B538-AFBBD9B91BBE}"/>
              </a:ext>
            </a:extLst>
          </p:cNvPr>
          <p:cNvSpPr txBox="1"/>
          <p:nvPr/>
        </p:nvSpPr>
        <p:spPr>
          <a:xfrm>
            <a:off x="7053815" y="3602612"/>
            <a:ext cx="762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약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15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6AFE38A-33B7-4FD2-A489-9B21B6DFED15}"/>
              </a:ext>
            </a:extLst>
          </p:cNvPr>
          <p:cNvCxnSpPr>
            <a:cxnSpLocks/>
          </p:cNvCxnSpPr>
          <p:nvPr/>
        </p:nvCxnSpPr>
        <p:spPr>
          <a:xfrm>
            <a:off x="1731552" y="3018618"/>
            <a:ext cx="0" cy="228259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5627BC-3343-4D76-8A81-0752502610F1}"/>
              </a:ext>
            </a:extLst>
          </p:cNvPr>
          <p:cNvSpPr txBox="1"/>
          <p:nvPr/>
        </p:nvSpPr>
        <p:spPr>
          <a:xfrm>
            <a:off x="1733265" y="4581128"/>
            <a:ext cx="60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25.5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D425B-7648-47A7-B50C-FF3282F59E90}"/>
              </a:ext>
            </a:extLst>
          </p:cNvPr>
          <p:cNvSpPr txBox="1"/>
          <p:nvPr/>
        </p:nvSpPr>
        <p:spPr>
          <a:xfrm>
            <a:off x="2017829" y="1540820"/>
            <a:ext cx="690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그물 출처 </a:t>
            </a:r>
            <a:r>
              <a:rPr lang="en-US" altLang="ko-KR" sz="1200" dirty="0"/>
              <a:t>: https://www.turbosquid.com/ko/3d-models/free-c4d-mode-ball-basket-basketball/624665</a:t>
            </a:r>
          </a:p>
        </p:txBody>
      </p:sp>
    </p:spTree>
    <p:extLst>
      <p:ext uri="{BB962C8B-B14F-4D97-AF65-F5344CB8AC3E}">
        <p14:creationId xmlns:p14="http://schemas.microsoft.com/office/powerpoint/2010/main" val="409704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구성 오브젝트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E35E0-BE89-4ED2-A4F5-21E201B3ED55}"/>
              </a:ext>
            </a:extLst>
          </p:cNvPr>
          <p:cNvSpPr txBox="1"/>
          <p:nvPr/>
        </p:nvSpPr>
        <p:spPr>
          <a:xfrm>
            <a:off x="457200" y="1213848"/>
            <a:ext cx="27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손 </a:t>
            </a:r>
            <a:r>
              <a:rPr lang="en-US" altLang="ko-KR" sz="2800" dirty="0"/>
              <a:t>(</a:t>
            </a:r>
            <a:r>
              <a:rPr lang="ko-KR" altLang="en-US" sz="2800" dirty="0"/>
              <a:t>만든 버전</a:t>
            </a:r>
            <a:r>
              <a:rPr lang="en-US" altLang="ko-KR" sz="28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2CF6F-DA27-44AB-B2E4-040BE73AE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1" y="1898493"/>
            <a:ext cx="2481910" cy="1808763"/>
          </a:xfrm>
          <a:prstGeom prst="rect">
            <a:avLst/>
          </a:prstGeom>
        </p:spPr>
      </p:pic>
      <p:pic>
        <p:nvPicPr>
          <p:cNvPr id="9" name="그림 8" descr="자동장치이(가) 표시된 사진&#10;&#10;자동 생성된 설명">
            <a:extLst>
              <a:ext uri="{FF2B5EF4-FFF2-40B4-BE49-F238E27FC236}">
                <a16:creationId xmlns:a16="http://schemas.microsoft.com/office/drawing/2014/main" id="{AF470EDE-2EE1-4286-B13D-DE2E53DAA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707256"/>
            <a:ext cx="2080022" cy="2083006"/>
          </a:xfrm>
          <a:prstGeom prst="rect">
            <a:avLst/>
          </a:prstGeom>
        </p:spPr>
      </p:pic>
      <p:pic>
        <p:nvPicPr>
          <p:cNvPr id="11" name="그림 10" descr="바닥이(가) 표시된 사진&#10;&#10;자동 생성된 설명">
            <a:extLst>
              <a:ext uri="{FF2B5EF4-FFF2-40B4-BE49-F238E27FC236}">
                <a16:creationId xmlns:a16="http://schemas.microsoft.com/office/drawing/2014/main" id="{2CEBDAA0-D764-4766-87D3-FCAFA04798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8" y="1898492"/>
            <a:ext cx="2558025" cy="1808764"/>
          </a:xfrm>
          <a:prstGeom prst="rect">
            <a:avLst/>
          </a:prstGeom>
        </p:spPr>
      </p:pic>
      <p:pic>
        <p:nvPicPr>
          <p:cNvPr id="14" name="그림 13" descr="무척추동물, 진드기, 어두운이(가) 표시된 사진&#10;&#10;자동 생성된 설명">
            <a:extLst>
              <a:ext uri="{FF2B5EF4-FFF2-40B4-BE49-F238E27FC236}">
                <a16:creationId xmlns:a16="http://schemas.microsoft.com/office/drawing/2014/main" id="{4533D01A-F55E-4DE1-A4D9-52CECF775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03" y="1899658"/>
            <a:ext cx="2623618" cy="18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91A3B2-4F22-430F-AAE6-573EE10FBAE3}"/>
              </a:ext>
            </a:extLst>
          </p:cNvPr>
          <p:cNvSpPr txBox="1"/>
          <p:nvPr/>
        </p:nvSpPr>
        <p:spPr>
          <a:xfrm>
            <a:off x="3487746" y="4148594"/>
            <a:ext cx="4745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만들었지만</a:t>
            </a:r>
            <a:r>
              <a:rPr lang="en-US" altLang="ko-KR" dirty="0"/>
              <a:t>, </a:t>
            </a:r>
            <a:r>
              <a:rPr lang="en-US" altLang="ko-KR" dirty="0" err="1"/>
              <a:t>ObjParser</a:t>
            </a:r>
            <a:r>
              <a:rPr lang="ko-KR" altLang="en-US" dirty="0"/>
              <a:t>로 불러올 수 없다는 오류가 발생하여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부득이 하게</a:t>
            </a:r>
            <a:r>
              <a:rPr lang="en-US" altLang="ko-KR" dirty="0"/>
              <a:t>,</a:t>
            </a:r>
            <a:r>
              <a:rPr lang="ko-KR" altLang="en-US" dirty="0"/>
              <a:t> 만들어진 오브젝트를 사용</a:t>
            </a:r>
          </a:p>
        </p:txBody>
      </p:sp>
    </p:spTree>
    <p:extLst>
      <p:ext uri="{BB962C8B-B14F-4D97-AF65-F5344CB8AC3E}">
        <p14:creationId xmlns:p14="http://schemas.microsoft.com/office/powerpoint/2010/main" val="362237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게임 설명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1454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농구공을 던져 농구 골대에 넣는 농구 게임입니다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W,A,S,D</a:t>
            </a:r>
            <a:r>
              <a:rPr lang="ko-KR" altLang="en-US" sz="2000" dirty="0">
                <a:solidFill>
                  <a:schemeClr val="tx1"/>
                </a:solidFill>
              </a:rPr>
              <a:t>와 마우스를 이용해 조작합니다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pPr algn="ctr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W,A,S,D</a:t>
            </a:r>
            <a:r>
              <a:rPr lang="ko-KR" altLang="en-US" sz="1600" dirty="0">
                <a:solidFill>
                  <a:schemeClr val="tx1"/>
                </a:solidFill>
              </a:rPr>
              <a:t>로 캐릭터 이동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마우스 이동으로 조준 점 이동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왼쪽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클릭으로 슈팅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buFontTx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7" name="그림 6" descr="하얀색, 검은색, 램프, 옅은이(가) 표시된 사진&#10;&#10;자동 생성된 설명">
            <a:extLst>
              <a:ext uri="{FF2B5EF4-FFF2-40B4-BE49-F238E27FC236}">
                <a16:creationId xmlns:a16="http://schemas.microsoft.com/office/drawing/2014/main" id="{9959137D-3C94-49AC-818B-CBE16D1DF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307728"/>
            <a:ext cx="685351" cy="1468805"/>
          </a:xfrm>
          <a:prstGeom prst="rect">
            <a:avLst/>
          </a:prstGeom>
        </p:spPr>
      </p:pic>
      <p:pic>
        <p:nvPicPr>
          <p:cNvPr id="9" name="그림 8" descr="키보드, 컴퓨터, 전자기기, 하얀색이(가) 표시된 사진&#10;&#10;자동 생성된 설명">
            <a:extLst>
              <a:ext uri="{FF2B5EF4-FFF2-40B4-BE49-F238E27FC236}">
                <a16:creationId xmlns:a16="http://schemas.microsoft.com/office/drawing/2014/main" id="{4CBB91ED-DE04-4A8C-85EC-DE3408906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1" t="48578" r="62995" b="33690"/>
          <a:stretch/>
        </p:blipFill>
        <p:spPr>
          <a:xfrm>
            <a:off x="2627785" y="2387806"/>
            <a:ext cx="1944215" cy="138872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DE01D-FE39-45DD-A500-8F508206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구성 오브젝트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8226D-226F-4075-932A-F05D07502E23}"/>
              </a:ext>
            </a:extLst>
          </p:cNvPr>
          <p:cNvSpPr txBox="1"/>
          <p:nvPr/>
        </p:nvSpPr>
        <p:spPr>
          <a:xfrm>
            <a:off x="457200" y="1213848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손 </a:t>
            </a:r>
            <a:r>
              <a:rPr lang="en-US" altLang="ko-KR" sz="2800" dirty="0"/>
              <a:t>(</a:t>
            </a:r>
            <a:r>
              <a:rPr lang="ko-KR" altLang="en-US" sz="2800" dirty="0"/>
              <a:t>받아서 추가한 버전</a:t>
            </a:r>
            <a:r>
              <a:rPr lang="en-US" altLang="ko-KR" sz="28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7E3A6-3E9D-46F9-A2E1-52CD3756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04720"/>
            <a:ext cx="2570065" cy="1977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5B18D-ECB5-492F-83FF-9A2F6AC65DA9}"/>
              </a:ext>
            </a:extLst>
          </p:cNvPr>
          <p:cNvSpPr txBox="1"/>
          <p:nvPr/>
        </p:nvSpPr>
        <p:spPr>
          <a:xfrm>
            <a:off x="704750" y="4507725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손 오브젝트를 받아 </a:t>
            </a:r>
            <a:endParaRPr lang="en-US" altLang="ko-KR" sz="1400" dirty="0"/>
          </a:p>
          <a:p>
            <a:r>
              <a:rPr lang="ko-KR" altLang="en-US" sz="1400" dirty="0"/>
              <a:t>공과의 애니메이션 동작을 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F3EE6A-ADEC-4A31-8B65-448686CA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37" y="2504720"/>
            <a:ext cx="2004013" cy="19772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BB6046-57FA-459E-8670-1C4A8DD2B6DF}"/>
              </a:ext>
            </a:extLst>
          </p:cNvPr>
          <p:cNvSpPr txBox="1"/>
          <p:nvPr/>
        </p:nvSpPr>
        <p:spPr>
          <a:xfrm>
            <a:off x="4279488" y="4615446"/>
            <a:ext cx="97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뼈대 제작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8269E3-4D8C-49DF-835A-98F2049D5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61" y="2504048"/>
            <a:ext cx="1913724" cy="19772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A2F9A6-DC4F-4514-B5B8-9D5FD65A42C7}"/>
              </a:ext>
            </a:extLst>
          </p:cNvPr>
          <p:cNvSpPr txBox="1"/>
          <p:nvPr/>
        </p:nvSpPr>
        <p:spPr>
          <a:xfrm>
            <a:off x="6726368" y="4615446"/>
            <a:ext cx="97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완성 동작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66DEF-FA86-485D-AE55-A6FEFB51F010}"/>
              </a:ext>
            </a:extLst>
          </p:cNvPr>
          <p:cNvSpPr txBox="1"/>
          <p:nvPr/>
        </p:nvSpPr>
        <p:spPr>
          <a:xfrm>
            <a:off x="457200" y="1760834"/>
            <a:ext cx="690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손 출처 </a:t>
            </a:r>
            <a:r>
              <a:rPr lang="en-US" altLang="ko-KR" sz="1200" dirty="0"/>
              <a:t>: https://www.turbosquid.com/ko/3d-models/free-human-hands-feet-foot-3d-model/587188</a:t>
            </a:r>
          </a:p>
        </p:txBody>
      </p:sp>
    </p:spTree>
    <p:extLst>
      <p:ext uri="{BB962C8B-B14F-4D97-AF65-F5344CB8AC3E}">
        <p14:creationId xmlns:p14="http://schemas.microsoft.com/office/powerpoint/2010/main" val="250755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구현 기능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E35E0-BE89-4ED2-A4F5-21E201B3ED55}"/>
              </a:ext>
            </a:extLst>
          </p:cNvPr>
          <p:cNvSpPr txBox="1"/>
          <p:nvPr/>
        </p:nvSpPr>
        <p:spPr>
          <a:xfrm>
            <a:off x="2015716" y="1240164"/>
            <a:ext cx="5112568" cy="427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/>
              <a:t>마우스를 이용한 시점 이동</a:t>
            </a:r>
            <a:endParaRPr lang="en-US" altLang="ko-KR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/>
              <a:t>키보드를 이용한 캐릭터 이동</a:t>
            </a:r>
            <a:endParaRPr lang="en-US" altLang="ko-KR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/>
              <a:t>공 던지기 및 골 감지</a:t>
            </a:r>
            <a:endParaRPr lang="en-US" altLang="ko-KR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/>
              <a:t>공의 충돌처리</a:t>
            </a:r>
            <a:endParaRPr lang="en-US" altLang="ko-KR" sz="2800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/>
              <a:t>골을 넣었을 때의 효과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343642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마우스를 이용한 시점 이동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7A849B8F-52AB-4935-A79A-AB1B4D49DCB2}"/>
              </a:ext>
            </a:extLst>
          </p:cNvPr>
          <p:cNvSpPr/>
          <p:nvPr/>
        </p:nvSpPr>
        <p:spPr>
          <a:xfrm>
            <a:off x="4355976" y="4188530"/>
            <a:ext cx="432048" cy="576064"/>
          </a:xfrm>
          <a:prstGeom prst="upArrow">
            <a:avLst>
              <a:gd name="adj1" fmla="val 25343"/>
              <a:gd name="adj2" fmla="val 93151"/>
            </a:avLst>
          </a:prstGeom>
          <a:solidFill>
            <a:schemeClr val="bg1"/>
          </a:solidFill>
          <a:ln>
            <a:solidFill>
              <a:schemeClr val="tx1">
                <a:alpha val="4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E8CBB95F-934D-4D03-BBE1-AAD9F95C566E}"/>
              </a:ext>
            </a:extLst>
          </p:cNvPr>
          <p:cNvSpPr/>
          <p:nvPr/>
        </p:nvSpPr>
        <p:spPr>
          <a:xfrm>
            <a:off x="1468752" y="2924944"/>
            <a:ext cx="432048" cy="576064"/>
          </a:xfrm>
          <a:prstGeom prst="upArrow">
            <a:avLst>
              <a:gd name="adj1" fmla="val 25343"/>
              <a:gd name="adj2" fmla="val 931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743A5D1D-3417-4520-B2BB-30B4EA8DB53F}"/>
              </a:ext>
            </a:extLst>
          </p:cNvPr>
          <p:cNvSpPr/>
          <p:nvPr/>
        </p:nvSpPr>
        <p:spPr>
          <a:xfrm>
            <a:off x="7243200" y="4692586"/>
            <a:ext cx="432048" cy="576064"/>
          </a:xfrm>
          <a:prstGeom prst="upArrow">
            <a:avLst>
              <a:gd name="adj1" fmla="val 25343"/>
              <a:gd name="adj2" fmla="val 931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6E7F6D8-10F9-4B50-99BA-8649A7ABA4B3}"/>
              </a:ext>
            </a:extLst>
          </p:cNvPr>
          <p:cNvCxnSpPr>
            <a:cxnSpLocks/>
          </p:cNvCxnSpPr>
          <p:nvPr/>
        </p:nvCxnSpPr>
        <p:spPr>
          <a:xfrm>
            <a:off x="1684776" y="4188530"/>
            <a:ext cx="2887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23FB0F-2D57-4E1E-B0DF-F919118F81C9}"/>
              </a:ext>
            </a:extLst>
          </p:cNvPr>
          <p:cNvCxnSpPr>
            <a:cxnSpLocks/>
          </p:cNvCxnSpPr>
          <p:nvPr/>
        </p:nvCxnSpPr>
        <p:spPr>
          <a:xfrm>
            <a:off x="4572000" y="4188530"/>
            <a:ext cx="28872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EAE227-D52B-4EBC-B7CC-89BA2AF32D08}"/>
              </a:ext>
            </a:extLst>
          </p:cNvPr>
          <p:cNvCxnSpPr>
            <a:cxnSpLocks/>
          </p:cNvCxnSpPr>
          <p:nvPr/>
        </p:nvCxnSpPr>
        <p:spPr>
          <a:xfrm>
            <a:off x="1259632" y="2924944"/>
            <a:ext cx="0" cy="126358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FD27E7-AFA6-4CDB-B949-588CD5726E09}"/>
              </a:ext>
            </a:extLst>
          </p:cNvPr>
          <p:cNvCxnSpPr/>
          <p:nvPr/>
        </p:nvCxnSpPr>
        <p:spPr>
          <a:xfrm>
            <a:off x="7677229" y="4188530"/>
            <a:ext cx="0" cy="504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분 원형 19">
            <a:extLst>
              <a:ext uri="{FF2B5EF4-FFF2-40B4-BE49-F238E27FC236}">
                <a16:creationId xmlns:a16="http://schemas.microsoft.com/office/drawing/2014/main" id="{B4D152D8-03B8-45BA-B907-74AF1A39C30E}"/>
              </a:ext>
            </a:extLst>
          </p:cNvPr>
          <p:cNvSpPr/>
          <p:nvPr/>
        </p:nvSpPr>
        <p:spPr>
          <a:xfrm>
            <a:off x="2755740" y="3322960"/>
            <a:ext cx="3744416" cy="1731139"/>
          </a:xfrm>
          <a:prstGeom prst="pie">
            <a:avLst>
              <a:gd name="adj1" fmla="val 18756650"/>
              <a:gd name="adj2" fmla="val 215947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F2F8915C-67E3-4268-B1A4-6A3DF9934BC6}"/>
              </a:ext>
            </a:extLst>
          </p:cNvPr>
          <p:cNvSpPr/>
          <p:nvPr/>
        </p:nvSpPr>
        <p:spPr>
          <a:xfrm>
            <a:off x="2843808" y="2008317"/>
            <a:ext cx="3656348" cy="4357221"/>
          </a:xfrm>
          <a:prstGeom prst="pie">
            <a:avLst>
              <a:gd name="adj1" fmla="val 31729"/>
              <a:gd name="adj2" fmla="val 1322278"/>
            </a:avLst>
          </a:prstGeom>
          <a:solidFill>
            <a:schemeClr val="tx2">
              <a:lumMod val="75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부분 원형 21">
            <a:extLst>
              <a:ext uri="{FF2B5EF4-FFF2-40B4-BE49-F238E27FC236}">
                <a16:creationId xmlns:a16="http://schemas.microsoft.com/office/drawing/2014/main" id="{D1FFF57C-E60F-49F6-853A-2F5431C260B0}"/>
              </a:ext>
            </a:extLst>
          </p:cNvPr>
          <p:cNvSpPr/>
          <p:nvPr/>
        </p:nvSpPr>
        <p:spPr>
          <a:xfrm>
            <a:off x="2716692" y="3303483"/>
            <a:ext cx="3744416" cy="1731139"/>
          </a:xfrm>
          <a:prstGeom prst="pie">
            <a:avLst>
              <a:gd name="adj1" fmla="val 10814707"/>
              <a:gd name="adj2" fmla="val 187214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부분 원형 22">
            <a:extLst>
              <a:ext uri="{FF2B5EF4-FFF2-40B4-BE49-F238E27FC236}">
                <a16:creationId xmlns:a16="http://schemas.microsoft.com/office/drawing/2014/main" id="{8ED117A2-0330-4EF5-A23E-C349CFF5E312}"/>
              </a:ext>
            </a:extLst>
          </p:cNvPr>
          <p:cNvSpPr/>
          <p:nvPr/>
        </p:nvSpPr>
        <p:spPr>
          <a:xfrm>
            <a:off x="2686975" y="1988840"/>
            <a:ext cx="3656348" cy="4357221"/>
          </a:xfrm>
          <a:prstGeom prst="pie">
            <a:avLst>
              <a:gd name="adj1" fmla="val 10771753"/>
              <a:gd name="adj2" fmla="val 13077970"/>
            </a:avLst>
          </a:prstGeom>
          <a:solidFill>
            <a:schemeClr val="accent2">
              <a:alpha val="4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CBA92-3895-4F0F-B5C6-88D1354E922C}"/>
              </a:ext>
            </a:extLst>
          </p:cNvPr>
          <p:cNvSpPr txBox="1"/>
          <p:nvPr/>
        </p:nvSpPr>
        <p:spPr>
          <a:xfrm>
            <a:off x="3851920" y="498061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이전의 마우스 위치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90DE9-4656-4396-A64A-7E8ADACE7AAB}"/>
              </a:ext>
            </a:extLst>
          </p:cNvPr>
          <p:cNvSpPr txBox="1"/>
          <p:nvPr/>
        </p:nvSpPr>
        <p:spPr>
          <a:xfrm>
            <a:off x="882529" y="4980618"/>
            <a:ext cx="160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움직인 마우스 위치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77D93-B13D-476F-A28F-0B87626CAF41}"/>
              </a:ext>
            </a:extLst>
          </p:cNvPr>
          <p:cNvSpPr txBox="1"/>
          <p:nvPr/>
        </p:nvSpPr>
        <p:spPr>
          <a:xfrm>
            <a:off x="6662252" y="2924944"/>
            <a:ext cx="160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움직인 마우스 위치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9EDCAC-6B68-4518-8349-6E8E9089053C}"/>
              </a:ext>
            </a:extLst>
          </p:cNvPr>
          <p:cNvSpPr txBox="1"/>
          <p:nvPr/>
        </p:nvSpPr>
        <p:spPr>
          <a:xfrm>
            <a:off x="1535132" y="1582681"/>
            <a:ext cx="606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마우스 위치의 </a:t>
            </a:r>
            <a:r>
              <a:rPr lang="ko-KR" altLang="en-US" sz="2400" b="1" dirty="0">
                <a:solidFill>
                  <a:srgbClr val="FF0000"/>
                </a:solidFill>
              </a:rPr>
              <a:t>오프셋</a:t>
            </a:r>
            <a:r>
              <a:rPr lang="ko-KR" altLang="en-US" sz="2400" b="1" dirty="0"/>
              <a:t>을 이용하여 각도 계산</a:t>
            </a:r>
          </a:p>
        </p:txBody>
      </p:sp>
    </p:spTree>
    <p:extLst>
      <p:ext uri="{BB962C8B-B14F-4D97-AF65-F5344CB8AC3E}">
        <p14:creationId xmlns:p14="http://schemas.microsoft.com/office/powerpoint/2010/main" val="155337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캐릭터 이동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EE2ADC06-9E2C-4FBD-9643-A0F9E7594259}"/>
              </a:ext>
            </a:extLst>
          </p:cNvPr>
          <p:cNvSpPr/>
          <p:nvPr/>
        </p:nvSpPr>
        <p:spPr>
          <a:xfrm rot="19370165">
            <a:off x="3693561" y="2036907"/>
            <a:ext cx="365726" cy="1702830"/>
          </a:xfrm>
          <a:prstGeom prst="upArrow">
            <a:avLst>
              <a:gd name="adj1" fmla="val 29557"/>
              <a:gd name="adj2" fmla="val 9651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4A1B9B97-3DD4-4B7E-8C06-F6AB797D1FE9}"/>
              </a:ext>
            </a:extLst>
          </p:cNvPr>
          <p:cNvSpPr/>
          <p:nvPr/>
        </p:nvSpPr>
        <p:spPr>
          <a:xfrm rot="14009412">
            <a:off x="3528455" y="3240098"/>
            <a:ext cx="365726" cy="1702830"/>
          </a:xfrm>
          <a:prstGeom prst="upArrow">
            <a:avLst>
              <a:gd name="adj1" fmla="val 29557"/>
              <a:gd name="adj2" fmla="val 96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위쪽 7">
            <a:extLst>
              <a:ext uri="{FF2B5EF4-FFF2-40B4-BE49-F238E27FC236}">
                <a16:creationId xmlns:a16="http://schemas.microsoft.com/office/drawing/2014/main" id="{C41CCEBD-D74A-450E-96F5-79CF3E05D395}"/>
              </a:ext>
            </a:extLst>
          </p:cNvPr>
          <p:cNvSpPr/>
          <p:nvPr/>
        </p:nvSpPr>
        <p:spPr>
          <a:xfrm rot="3213826">
            <a:off x="4822684" y="2255727"/>
            <a:ext cx="365726" cy="1702830"/>
          </a:xfrm>
          <a:prstGeom prst="upArrow">
            <a:avLst>
              <a:gd name="adj1" fmla="val 29557"/>
              <a:gd name="adj2" fmla="val 96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4ECAEB21-CD8A-47E4-92F5-25441A252A79}"/>
              </a:ext>
            </a:extLst>
          </p:cNvPr>
          <p:cNvSpPr/>
          <p:nvPr/>
        </p:nvSpPr>
        <p:spPr>
          <a:xfrm rot="8506709">
            <a:off x="4713574" y="3355102"/>
            <a:ext cx="365726" cy="1702830"/>
          </a:xfrm>
          <a:prstGeom prst="upArrow">
            <a:avLst>
              <a:gd name="adj1" fmla="val 29557"/>
              <a:gd name="adj2" fmla="val 96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79C00822-801E-455F-AE17-3A4862DA3A46}"/>
              </a:ext>
            </a:extLst>
          </p:cNvPr>
          <p:cNvSpPr/>
          <p:nvPr/>
        </p:nvSpPr>
        <p:spPr>
          <a:xfrm>
            <a:off x="4206274" y="1916084"/>
            <a:ext cx="365726" cy="1702830"/>
          </a:xfrm>
          <a:prstGeom prst="upArrow">
            <a:avLst>
              <a:gd name="adj1" fmla="val 29557"/>
              <a:gd name="adj2" fmla="val 96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5C489-5AE8-4BA4-8385-E47738770591}"/>
              </a:ext>
            </a:extLst>
          </p:cNvPr>
          <p:cNvSpPr txBox="1"/>
          <p:nvPr/>
        </p:nvSpPr>
        <p:spPr>
          <a:xfrm>
            <a:off x="2776728" y="2888322"/>
            <a:ext cx="1129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accent3">
                    <a:lumMod val="50000"/>
                  </a:schemeClr>
                </a:solidFill>
              </a:rPr>
              <a:t>현재 시선 벡터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AB2F3-D030-4C8F-9A14-2576CDEAEEB9}"/>
              </a:ext>
            </a:extLst>
          </p:cNvPr>
          <p:cNvSpPr txBox="1"/>
          <p:nvPr/>
        </p:nvSpPr>
        <p:spPr>
          <a:xfrm>
            <a:off x="795838" y="1840434"/>
            <a:ext cx="278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: </a:t>
            </a:r>
            <a:r>
              <a:rPr lang="ko-KR" altLang="en-US" dirty="0"/>
              <a:t>앞</a:t>
            </a:r>
            <a:r>
              <a:rPr lang="en-US" altLang="ko-KR" dirty="0"/>
              <a:t> -&gt; </a:t>
            </a:r>
            <a:r>
              <a:rPr lang="ko-KR" altLang="en-US" dirty="0"/>
              <a:t>시선벡터 방향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B801F-776D-440E-A76F-10387530DE0B}"/>
              </a:ext>
            </a:extLst>
          </p:cNvPr>
          <p:cNvSpPr txBox="1"/>
          <p:nvPr/>
        </p:nvSpPr>
        <p:spPr>
          <a:xfrm>
            <a:off x="5573033" y="4785390"/>
            <a:ext cx="255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: </a:t>
            </a:r>
            <a:r>
              <a:rPr lang="ko-KR" altLang="en-US" dirty="0"/>
              <a:t>뒤</a:t>
            </a:r>
            <a:r>
              <a:rPr lang="en-US" altLang="ko-KR" dirty="0"/>
              <a:t> -&gt;  -</a:t>
            </a:r>
            <a:r>
              <a:rPr lang="ko-KR" altLang="en-US" dirty="0"/>
              <a:t>시선벡터 방향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444ED1-A117-42B9-A9E0-EFEF05BA0B61}"/>
              </a:ext>
            </a:extLst>
          </p:cNvPr>
          <p:cNvSpPr txBox="1"/>
          <p:nvPr/>
        </p:nvSpPr>
        <p:spPr>
          <a:xfrm>
            <a:off x="5520866" y="1772816"/>
            <a:ext cx="305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 </a:t>
            </a:r>
            <a:r>
              <a:rPr lang="en-US" altLang="ko-KR"/>
              <a:t>: </a:t>
            </a:r>
            <a:r>
              <a:rPr lang="ko-KR" altLang="en-US" dirty="0"/>
              <a:t>오른쪽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시선벡터 </a:t>
            </a:r>
            <a:r>
              <a:rPr lang="en-US" altLang="ko-KR" dirty="0"/>
              <a:t>X </a:t>
            </a:r>
            <a:r>
              <a:rPr lang="ko-KR" altLang="en-US" dirty="0"/>
              <a:t>상향벡터 방향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6FBF5-8831-425A-A4A3-A5867C56F5D6}"/>
              </a:ext>
            </a:extLst>
          </p:cNvPr>
          <p:cNvSpPr txBox="1"/>
          <p:nvPr/>
        </p:nvSpPr>
        <p:spPr>
          <a:xfrm>
            <a:off x="789035" y="4646666"/>
            <a:ext cx="3116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: </a:t>
            </a:r>
            <a:r>
              <a:rPr lang="ko-KR" altLang="en-US" dirty="0"/>
              <a:t>왼쪽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-&gt;  -</a:t>
            </a:r>
            <a:r>
              <a:rPr lang="ko-KR" altLang="en-US" dirty="0"/>
              <a:t>시선벡터 </a:t>
            </a:r>
            <a:r>
              <a:rPr lang="en-US" altLang="ko-KR" dirty="0"/>
              <a:t>X </a:t>
            </a:r>
            <a:r>
              <a:rPr lang="ko-KR" altLang="en-US" dirty="0"/>
              <a:t>상향벡터 방향</a:t>
            </a:r>
          </a:p>
        </p:txBody>
      </p:sp>
    </p:spTree>
    <p:extLst>
      <p:ext uri="{BB962C8B-B14F-4D97-AF65-F5344CB8AC3E}">
        <p14:creationId xmlns:p14="http://schemas.microsoft.com/office/powerpoint/2010/main" val="2306677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공 던지기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C264D6E-DB43-4A45-A46D-2E704E459A4E}"/>
              </a:ext>
            </a:extLst>
          </p:cNvPr>
          <p:cNvSpPr/>
          <p:nvPr/>
        </p:nvSpPr>
        <p:spPr>
          <a:xfrm>
            <a:off x="1619672" y="3501008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공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B33BD34-AF53-4586-B139-7F36088A027E}"/>
              </a:ext>
            </a:extLst>
          </p:cNvPr>
          <p:cNvSpPr/>
          <p:nvPr/>
        </p:nvSpPr>
        <p:spPr>
          <a:xfrm rot="20609598">
            <a:off x="2692996" y="3011254"/>
            <a:ext cx="4248472" cy="568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8DB0B-3DD3-400D-AF27-1CBA009ECE0C}"/>
              </a:ext>
            </a:extLst>
          </p:cNvPr>
          <p:cNvSpPr txBox="1"/>
          <p:nvPr/>
        </p:nvSpPr>
        <p:spPr>
          <a:xfrm rot="20621994">
            <a:off x="3275856" y="276466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클릭된 순간의 시선 벡터</a:t>
            </a: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F25C16A-FC1E-45F2-8C1F-EE482B1B899D}"/>
              </a:ext>
            </a:extLst>
          </p:cNvPr>
          <p:cNvSpPr/>
          <p:nvPr/>
        </p:nvSpPr>
        <p:spPr>
          <a:xfrm rot="10800000">
            <a:off x="3420890" y="3702851"/>
            <a:ext cx="254498" cy="364658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805B600D-CF72-419F-A04E-EB3757FE8B4B}"/>
              </a:ext>
            </a:extLst>
          </p:cNvPr>
          <p:cNvSpPr/>
          <p:nvPr/>
        </p:nvSpPr>
        <p:spPr>
          <a:xfrm rot="10800000">
            <a:off x="4373724" y="3424381"/>
            <a:ext cx="254498" cy="64312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57FF8C4A-305E-44BF-8552-D85AD1201F9E}"/>
              </a:ext>
            </a:extLst>
          </p:cNvPr>
          <p:cNvSpPr/>
          <p:nvPr/>
        </p:nvSpPr>
        <p:spPr>
          <a:xfrm rot="10800000">
            <a:off x="5243634" y="3177237"/>
            <a:ext cx="254498" cy="89027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4D09A04A-D7D0-4B49-A4EB-96346D397490}"/>
              </a:ext>
            </a:extLst>
          </p:cNvPr>
          <p:cNvSpPr/>
          <p:nvPr/>
        </p:nvSpPr>
        <p:spPr>
          <a:xfrm rot="10800000">
            <a:off x="6156176" y="2994907"/>
            <a:ext cx="254498" cy="1072601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9652E-6B4A-4B56-B331-02D088B4ABCB}"/>
              </a:ext>
            </a:extLst>
          </p:cNvPr>
          <p:cNvSpPr txBox="1"/>
          <p:nvPr/>
        </p:nvSpPr>
        <p:spPr>
          <a:xfrm>
            <a:off x="6553493" y="3376613"/>
            <a:ext cx="118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중력벡터</a:t>
            </a:r>
          </a:p>
        </p:txBody>
      </p:sp>
    </p:spTree>
    <p:extLst>
      <p:ext uri="{BB962C8B-B14F-4D97-AF65-F5344CB8AC3E}">
        <p14:creationId xmlns:p14="http://schemas.microsoft.com/office/powerpoint/2010/main" val="12504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골 감지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ECE91E-A093-4A85-9C7A-2A5D8E48ACA3}"/>
              </a:ext>
            </a:extLst>
          </p:cNvPr>
          <p:cNvSpPr/>
          <p:nvPr/>
        </p:nvSpPr>
        <p:spPr>
          <a:xfrm>
            <a:off x="4042152" y="1498707"/>
            <a:ext cx="3168352" cy="20162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338175FE-3BB4-4808-B8EB-0050C89006D2}"/>
              </a:ext>
            </a:extLst>
          </p:cNvPr>
          <p:cNvSpPr/>
          <p:nvPr/>
        </p:nvSpPr>
        <p:spPr>
          <a:xfrm>
            <a:off x="4666560" y="2943431"/>
            <a:ext cx="1894760" cy="1143000"/>
          </a:xfrm>
          <a:prstGeom prst="trapezoid">
            <a:avLst>
              <a:gd name="adj" fmla="val 1461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575F09CF-4703-4B3E-AF47-08C1043957A7}"/>
              </a:ext>
            </a:extLst>
          </p:cNvPr>
          <p:cNvSpPr/>
          <p:nvPr/>
        </p:nvSpPr>
        <p:spPr>
          <a:xfrm>
            <a:off x="4798236" y="2943431"/>
            <a:ext cx="1656184" cy="1143000"/>
          </a:xfrm>
          <a:prstGeom prst="donut">
            <a:avLst>
              <a:gd name="adj" fmla="val 13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141457-1A76-45A2-AADC-C3A16F86CF88}"/>
              </a:ext>
            </a:extLst>
          </p:cNvPr>
          <p:cNvSpPr/>
          <p:nvPr/>
        </p:nvSpPr>
        <p:spPr>
          <a:xfrm>
            <a:off x="5530656" y="3430347"/>
            <a:ext cx="138024" cy="138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로 구부러짐 16">
            <a:extLst>
              <a:ext uri="{FF2B5EF4-FFF2-40B4-BE49-F238E27FC236}">
                <a16:creationId xmlns:a16="http://schemas.microsoft.com/office/drawing/2014/main" id="{C7519B86-0A68-4DEB-8735-FFA6BE60A4C1}"/>
              </a:ext>
            </a:extLst>
          </p:cNvPr>
          <p:cNvSpPr/>
          <p:nvPr/>
        </p:nvSpPr>
        <p:spPr>
          <a:xfrm>
            <a:off x="2181172" y="2092598"/>
            <a:ext cx="3672408" cy="1143000"/>
          </a:xfrm>
          <a:prstGeom prst="curved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8DDC57-8D79-4FA5-8576-C7F29A62B5C8}"/>
              </a:ext>
            </a:extLst>
          </p:cNvPr>
          <p:cNvSpPr/>
          <p:nvPr/>
        </p:nvSpPr>
        <p:spPr>
          <a:xfrm>
            <a:off x="1763688" y="3212976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공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EA0DC89-9644-4A5A-937F-AAF21E0F9543}"/>
              </a:ext>
            </a:extLst>
          </p:cNvPr>
          <p:cNvSpPr/>
          <p:nvPr/>
        </p:nvSpPr>
        <p:spPr>
          <a:xfrm>
            <a:off x="5019673" y="3272404"/>
            <a:ext cx="1152128" cy="1152128"/>
          </a:xfrm>
          <a:prstGeom prst="ellipse">
            <a:avLst/>
          </a:prstGeom>
          <a:solidFill>
            <a:schemeClr val="accent1">
              <a:alpha val="54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D8EF5B-A963-461D-B199-C681751B0D97}"/>
              </a:ext>
            </a:extLst>
          </p:cNvPr>
          <p:cNvSpPr txBox="1"/>
          <p:nvPr/>
        </p:nvSpPr>
        <p:spPr>
          <a:xfrm>
            <a:off x="1187624" y="4683965"/>
            <a:ext cx="63367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공의 중심이 링을 감싸는 평면의 각 좌표의 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최솟값</a:t>
            </a:r>
            <a:r>
              <a:rPr lang="en-US" altLang="ko-KR" sz="1400" dirty="0"/>
              <a:t>+</a:t>
            </a:r>
            <a:r>
              <a:rPr lang="ko-KR" altLang="en-US" sz="1400" dirty="0"/>
              <a:t>공의 반지름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~ (</a:t>
            </a:r>
            <a:r>
              <a:rPr lang="ko-KR" altLang="en-US" sz="1400" dirty="0"/>
              <a:t>최대 </a:t>
            </a:r>
            <a:r>
              <a:rPr lang="en-US" altLang="ko-KR" sz="1400" dirty="0"/>
              <a:t>-</a:t>
            </a:r>
            <a:r>
              <a:rPr lang="ko-KR" altLang="en-US" sz="1400" dirty="0"/>
              <a:t>공의 반지름</a:t>
            </a:r>
            <a:r>
              <a:rPr lang="en-US" altLang="ko-KR" sz="1400" dirty="0"/>
              <a:t>)</a:t>
            </a:r>
            <a:r>
              <a:rPr lang="ko-KR" altLang="en-US" sz="1400" dirty="0"/>
              <a:t>의 영역에 존재할 때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/>
              <a:t>즉 </a:t>
            </a:r>
            <a:r>
              <a:rPr lang="ko-KR" altLang="en-US" sz="1400" dirty="0">
                <a:solidFill>
                  <a:srgbClr val="FF0000"/>
                </a:solidFill>
              </a:rPr>
              <a:t>해당 사각 평면의 내부를 지나가고</a:t>
            </a:r>
            <a:r>
              <a:rPr lang="en-US" altLang="ko-KR" sz="1400" dirty="0"/>
              <a:t>, </a:t>
            </a:r>
            <a:r>
              <a:rPr lang="ko-KR" altLang="en-US" sz="1400" dirty="0"/>
              <a:t>공의 </a:t>
            </a:r>
            <a:r>
              <a:rPr lang="en-US" altLang="ko-KR" sz="1400" dirty="0">
                <a:solidFill>
                  <a:srgbClr val="FF0000"/>
                </a:solidFill>
              </a:rPr>
              <a:t>y</a:t>
            </a:r>
            <a:r>
              <a:rPr lang="ko-KR" altLang="en-US" sz="1400" dirty="0">
                <a:solidFill>
                  <a:srgbClr val="FF0000"/>
                </a:solidFill>
              </a:rPr>
              <a:t>방향 성분이 음수</a:t>
            </a:r>
            <a:r>
              <a:rPr lang="ko-KR" altLang="en-US" sz="1400" dirty="0"/>
              <a:t>이면 골을 인정함</a:t>
            </a:r>
            <a:endParaRPr lang="en-US" altLang="ko-KR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57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공의 충돌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20289F00-BBC9-4374-8D37-4A14939E1316}"/>
              </a:ext>
            </a:extLst>
          </p:cNvPr>
          <p:cNvSpPr/>
          <p:nvPr/>
        </p:nvSpPr>
        <p:spPr>
          <a:xfrm rot="16200000">
            <a:off x="5072235" y="2136677"/>
            <a:ext cx="3248002" cy="223224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0D0E3-B2D3-46C0-A250-19AE0824116A}"/>
              </a:ext>
            </a:extLst>
          </p:cNvPr>
          <p:cNvSpPr txBox="1"/>
          <p:nvPr/>
        </p:nvSpPr>
        <p:spPr>
          <a:xfrm>
            <a:off x="5868144" y="322905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벽 </a:t>
            </a:r>
            <a:r>
              <a:rPr lang="en-US" altLang="ko-KR" dirty="0">
                <a:solidFill>
                  <a:schemeClr val="bg1"/>
                </a:solidFill>
              </a:rPr>
              <a:t>or </a:t>
            </a:r>
            <a:r>
              <a:rPr lang="ko-KR" altLang="en-US" dirty="0">
                <a:solidFill>
                  <a:schemeClr val="bg1"/>
                </a:solidFill>
              </a:rPr>
              <a:t>오브젝트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CBFDF0-B27F-4308-9431-C911457E1124}"/>
              </a:ext>
            </a:extLst>
          </p:cNvPr>
          <p:cNvSpPr/>
          <p:nvPr/>
        </p:nvSpPr>
        <p:spPr>
          <a:xfrm>
            <a:off x="1619672" y="3933056"/>
            <a:ext cx="115212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공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D02BAAF-5FC2-4381-BBD0-FE2EF2D905A3}"/>
              </a:ext>
            </a:extLst>
          </p:cNvPr>
          <p:cNvSpPr/>
          <p:nvPr/>
        </p:nvSpPr>
        <p:spPr>
          <a:xfrm rot="20163554">
            <a:off x="2597529" y="3429815"/>
            <a:ext cx="3385449" cy="3693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F67A2EA-A52C-4B0C-9FB9-3199DC5C0A88}"/>
              </a:ext>
            </a:extLst>
          </p:cNvPr>
          <p:cNvSpPr/>
          <p:nvPr/>
        </p:nvSpPr>
        <p:spPr>
          <a:xfrm rot="16200000">
            <a:off x="5050879" y="3465734"/>
            <a:ext cx="1283958" cy="3693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84829D-01BE-45B2-9D38-91C7E9BB83E5}"/>
              </a:ext>
            </a:extLst>
          </p:cNvPr>
          <p:cNvSpPr/>
          <p:nvPr/>
        </p:nvSpPr>
        <p:spPr>
          <a:xfrm rot="957632">
            <a:off x="4520692" y="3954719"/>
            <a:ext cx="12962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869A06B-432C-405F-87F5-1D0D9247E58B}"/>
              </a:ext>
            </a:extLst>
          </p:cNvPr>
          <p:cNvSpPr/>
          <p:nvPr/>
        </p:nvSpPr>
        <p:spPr>
          <a:xfrm rot="20543266">
            <a:off x="2710514" y="4007147"/>
            <a:ext cx="2010582" cy="3693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C1984-1DC3-4799-BC33-E911FD325918}"/>
              </a:ext>
            </a:extLst>
          </p:cNvPr>
          <p:cNvSpPr txBox="1"/>
          <p:nvPr/>
        </p:nvSpPr>
        <p:spPr>
          <a:xfrm>
            <a:off x="3020875" y="2991190"/>
            <a:ext cx="1894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충돌이 발생했을 때의 </a:t>
            </a:r>
            <a:endParaRPr lang="en-US" altLang="ko-KR" sz="1400" dirty="0"/>
          </a:p>
          <a:p>
            <a:r>
              <a:rPr lang="ko-KR" altLang="en-US" sz="1400" dirty="0"/>
              <a:t>진행 벡터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3EB6B-B372-4994-9651-4468E7804ED9}"/>
              </a:ext>
            </a:extLst>
          </p:cNvPr>
          <p:cNvSpPr txBox="1"/>
          <p:nvPr/>
        </p:nvSpPr>
        <p:spPr>
          <a:xfrm>
            <a:off x="621984" y="1848519"/>
            <a:ext cx="4546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면이 </a:t>
            </a:r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축과 수평</a:t>
            </a:r>
            <a:r>
              <a:rPr lang="en-US" altLang="ko-KR" dirty="0"/>
              <a:t>, </a:t>
            </a:r>
            <a:r>
              <a:rPr lang="ko-KR" altLang="en-US" dirty="0"/>
              <a:t>수직한다고 가정할 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가지 성분 중 </a:t>
            </a:r>
            <a:r>
              <a:rPr lang="ko-KR" altLang="en-US" dirty="0">
                <a:solidFill>
                  <a:srgbClr val="C00000"/>
                </a:solidFill>
              </a:rPr>
              <a:t>면을 향하는 성분만 반전</a:t>
            </a:r>
            <a:r>
              <a:rPr lang="ko-KR" altLang="en-US" dirty="0"/>
              <a:t>시킴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6438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골 효과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4CE4EA6-7C6E-4E87-B279-D1D7A36C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9B82B-1CBB-444E-9C6C-D16EE822C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6" t="34600" r="12201" b="44291"/>
          <a:stretch/>
        </p:blipFill>
        <p:spPr>
          <a:xfrm>
            <a:off x="672533" y="1571921"/>
            <a:ext cx="4608512" cy="13312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BA0E07-CF9F-45B6-8083-F5B22C904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8" t="13601" r="23226" b="13601"/>
          <a:stretch/>
        </p:blipFill>
        <p:spPr>
          <a:xfrm>
            <a:off x="669573" y="3280277"/>
            <a:ext cx="2810351" cy="2248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917A70-2474-4E94-A4F7-560D9E1A4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7" t="13601" r="23226" b="13601"/>
          <a:stretch/>
        </p:blipFill>
        <p:spPr>
          <a:xfrm>
            <a:off x="3479924" y="3280277"/>
            <a:ext cx="2810350" cy="2248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D7640-29DF-4035-924B-50FB860DD56F}"/>
              </a:ext>
            </a:extLst>
          </p:cNvPr>
          <p:cNvSpPr txBox="1"/>
          <p:nvPr/>
        </p:nvSpPr>
        <p:spPr>
          <a:xfrm>
            <a:off x="5513885" y="1775896"/>
            <a:ext cx="33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골을 넣으면</a:t>
            </a:r>
            <a:endParaRPr lang="en-US" altLang="ko-KR" dirty="0"/>
          </a:p>
          <a:p>
            <a:r>
              <a:rPr lang="ko-KR" altLang="en-US" dirty="0"/>
              <a:t>옆 오브젝트와 효과음을 넣어 골의 기쁨을 느끼게 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71DF7-7204-4669-A23E-3EEC10EE03F3}"/>
              </a:ext>
            </a:extLst>
          </p:cNvPr>
          <p:cNvSpPr txBox="1"/>
          <p:nvPr/>
        </p:nvSpPr>
        <p:spPr>
          <a:xfrm>
            <a:off x="6511258" y="3804252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콤보 시스템을 구현하여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 err="1"/>
              <a:t>콤보시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맵이</a:t>
            </a:r>
            <a:r>
              <a:rPr lang="ko-KR" altLang="en-US" dirty="0"/>
              <a:t> 바뀌도록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959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감사합니다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12171870 </a:t>
            </a:r>
            <a:r>
              <a:rPr lang="ko-KR" altLang="en-US" dirty="0" err="1"/>
              <a:t>허태민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3E4C06-A348-4BE2-B737-A7A48E60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0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게임 진행 방식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41454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1800" b="1" dirty="0">
                <a:solidFill>
                  <a:schemeClr val="tx1"/>
                </a:solidFill>
              </a:rPr>
              <a:t>정해진 시간동안 골대에 공을 넣어 점수를 획득합니다</a:t>
            </a:r>
            <a:r>
              <a:rPr lang="en-US" altLang="ko-KR" sz="1800" b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현재의 계획은</a:t>
            </a:r>
            <a:r>
              <a:rPr lang="en-US" altLang="ko-KR" sz="1600" dirty="0">
                <a:solidFill>
                  <a:schemeClr val="tx1"/>
                </a:solidFill>
              </a:rPr>
              <a:t> 3</a:t>
            </a:r>
            <a:r>
              <a:rPr lang="ko-KR" altLang="en-US" sz="1600" dirty="0">
                <a:solidFill>
                  <a:schemeClr val="tx1"/>
                </a:solidFill>
              </a:rPr>
              <a:t>가지의 난이도 모드 중 선택하여 시작합니다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Easy, Normal, Drunken </a:t>
            </a:r>
            <a:r>
              <a:rPr lang="ko-KR" altLang="en-US" sz="1600" dirty="0">
                <a:solidFill>
                  <a:schemeClr val="tx1"/>
                </a:solidFill>
              </a:rPr>
              <a:t>모드가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Easy</a:t>
            </a:r>
            <a:r>
              <a:rPr lang="ko-KR" altLang="en-US" sz="1600" b="1" dirty="0">
                <a:solidFill>
                  <a:schemeClr val="tx1"/>
                </a:solidFill>
              </a:rPr>
              <a:t>모드</a:t>
            </a:r>
            <a:r>
              <a:rPr lang="ko-KR" altLang="en-US" sz="1600" dirty="0">
                <a:solidFill>
                  <a:schemeClr val="tx1"/>
                </a:solidFill>
              </a:rPr>
              <a:t>는 현재 지점에서 조준점까지의 경로를 포물선으로 그려줍니다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Normal </a:t>
            </a:r>
            <a:r>
              <a:rPr lang="ko-KR" altLang="en-US" sz="1600" b="1" dirty="0">
                <a:solidFill>
                  <a:schemeClr val="tx1"/>
                </a:solidFill>
              </a:rPr>
              <a:t>모드</a:t>
            </a:r>
            <a:r>
              <a:rPr lang="ko-KR" altLang="en-US" sz="1600" dirty="0">
                <a:solidFill>
                  <a:schemeClr val="tx1"/>
                </a:solidFill>
              </a:rPr>
              <a:t>는 포물선이 없이 진행합니다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600" b="1" dirty="0">
                <a:solidFill>
                  <a:schemeClr val="tx1"/>
                </a:solidFill>
              </a:rPr>
              <a:t>Drunken</a:t>
            </a:r>
            <a:r>
              <a:rPr lang="ko-KR" altLang="en-US" sz="1600" b="1" dirty="0">
                <a:solidFill>
                  <a:schemeClr val="tx1"/>
                </a:solidFill>
              </a:rPr>
              <a:t>모드</a:t>
            </a:r>
            <a:r>
              <a:rPr lang="ko-KR" altLang="en-US" sz="1600" dirty="0">
                <a:solidFill>
                  <a:schemeClr val="tx1"/>
                </a:solidFill>
              </a:rPr>
              <a:t>는 취했을 때처럼 화면을 휘청거리게 연출하여 진행합니다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이후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인칭과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인칭 중 원하는 시점을 선택해서 진행하거나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키보드 입력으로 게임 진행 중에 바꿀 수 있게 하려고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게임의 방식은 농구대에 골을 넣는 단순한 방식입니다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현재는 콤보 시스템을 넣어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10</a:t>
            </a:r>
            <a:r>
              <a:rPr lang="ko-KR" altLang="en-US" sz="1600" dirty="0">
                <a:solidFill>
                  <a:schemeClr val="tx1"/>
                </a:solidFill>
              </a:rPr>
              <a:t>콤보 시 손에 불이 붙고</a:t>
            </a:r>
            <a:r>
              <a:rPr lang="en-US" altLang="ko-KR" sz="1600" dirty="0">
                <a:solidFill>
                  <a:schemeClr val="tx1"/>
                </a:solidFill>
              </a:rPr>
              <a:t>, Easy</a:t>
            </a:r>
            <a:r>
              <a:rPr lang="ko-KR" altLang="en-US" sz="1600" dirty="0">
                <a:solidFill>
                  <a:schemeClr val="tx1"/>
                </a:solidFill>
              </a:rPr>
              <a:t>모드에서는 포물선도 불로 그리는 것을 하고 싶습니다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또 </a:t>
            </a:r>
            <a:r>
              <a:rPr lang="en-US" altLang="ko-KR" sz="1600" dirty="0">
                <a:solidFill>
                  <a:schemeClr val="tx1"/>
                </a:solidFill>
              </a:rPr>
              <a:t>20</a:t>
            </a:r>
            <a:r>
              <a:rPr lang="ko-KR" altLang="en-US" sz="1600" dirty="0">
                <a:solidFill>
                  <a:schemeClr val="tx1"/>
                </a:solidFill>
              </a:rPr>
              <a:t>콤보 시 장소를 </a:t>
            </a:r>
            <a:r>
              <a:rPr lang="en-US" altLang="ko-KR" sz="1600" dirty="0">
                <a:solidFill>
                  <a:schemeClr val="tx1"/>
                </a:solidFill>
              </a:rPr>
              <a:t>NBA </a:t>
            </a:r>
            <a:r>
              <a:rPr lang="ko-KR" altLang="en-US" sz="1600" dirty="0">
                <a:solidFill>
                  <a:schemeClr val="tx1"/>
                </a:solidFill>
              </a:rPr>
              <a:t>결승전 경기장으로 옮기는 등의 연출하는 방식도 하고 싶습니다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CCDF6-4CED-4B41-A57D-8584A60F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0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화면 구성 및 인터페이스 </a:t>
            </a:r>
            <a:r>
              <a:rPr lang="en-US" altLang="ko-KR" dirty="0">
                <a:latin typeface="+mj-ea"/>
                <a:ea typeface="+mj-ea"/>
              </a:rPr>
              <a:t>(1</a:t>
            </a:r>
            <a:r>
              <a:rPr lang="ko-KR" altLang="en-US" dirty="0">
                <a:latin typeface="+mj-ea"/>
                <a:ea typeface="+mj-ea"/>
              </a:rPr>
              <a:t>인칭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C99455-F5D0-4D61-8402-B3E2D4663588}"/>
              </a:ext>
            </a:extLst>
          </p:cNvPr>
          <p:cNvGrpSpPr/>
          <p:nvPr/>
        </p:nvGrpSpPr>
        <p:grpSpPr>
          <a:xfrm>
            <a:off x="575556" y="1052736"/>
            <a:ext cx="7992888" cy="4968552"/>
            <a:chOff x="575556" y="1196752"/>
            <a:chExt cx="7992888" cy="496855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1E763A-E442-48FB-85C8-2D8D909E6A37}"/>
                </a:ext>
              </a:extLst>
            </p:cNvPr>
            <p:cNvGrpSpPr/>
            <p:nvPr/>
          </p:nvGrpSpPr>
          <p:grpSpPr>
            <a:xfrm>
              <a:off x="575556" y="1196752"/>
              <a:ext cx="7992888" cy="4968552"/>
              <a:chOff x="575556" y="1196752"/>
              <a:chExt cx="7992888" cy="496855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B891978-4486-4457-8FBF-0A5360BD8B98}"/>
                  </a:ext>
                </a:extLst>
              </p:cNvPr>
              <p:cNvSpPr/>
              <p:nvPr/>
            </p:nvSpPr>
            <p:spPr>
              <a:xfrm>
                <a:off x="575556" y="1196752"/>
                <a:ext cx="7992888" cy="4968552"/>
              </a:xfrm>
              <a:prstGeom prst="roundRect">
                <a:avLst>
                  <a:gd name="adj" fmla="val 68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48D4F96-AD3B-4DA8-87A7-6F1597E24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020"/>
              <a:stretch/>
            </p:blipFill>
            <p:spPr>
              <a:xfrm>
                <a:off x="762000" y="1291130"/>
                <a:ext cx="7620000" cy="3942184"/>
              </a:xfrm>
              <a:prstGeom prst="rect">
                <a:avLst/>
              </a:prstGeom>
            </p:spPr>
          </p:pic>
          <p:pic>
            <p:nvPicPr>
              <p:cNvPr id="20" name="그림 19" descr="텍스트, 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DC7A63F1-3DE7-47C4-9BB4-76A1347DC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2309" y="4149080"/>
                <a:ext cx="1779382" cy="1728192"/>
              </a:xfrm>
              <a:prstGeom prst="rect">
                <a:avLst/>
              </a:prstGeom>
            </p:spPr>
          </p:pic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46D0E9-6B41-41D4-B4B1-2044D5BBD7DF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1795186"/>
              <a:ext cx="0" cy="2592288"/>
            </a:xfrm>
            <a:prstGeom prst="line">
              <a:avLst/>
            </a:prstGeom>
            <a:ln w="76200">
              <a:solidFill>
                <a:srgbClr val="0F3C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16954AF-B223-4431-A46C-ED4C3D661C90}"/>
                </a:ext>
              </a:extLst>
            </p:cNvPr>
            <p:cNvCxnSpPr>
              <a:cxnSpLocks/>
            </p:cNvCxnSpPr>
            <p:nvPr/>
          </p:nvCxnSpPr>
          <p:spPr>
            <a:xfrm>
              <a:off x="7380312" y="1795186"/>
              <a:ext cx="0" cy="2536644"/>
            </a:xfrm>
            <a:prstGeom prst="line">
              <a:avLst/>
            </a:prstGeom>
            <a:ln w="76200">
              <a:solidFill>
                <a:srgbClr val="0F3C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596743-60CA-4EB0-9517-BDAA07F77054}"/>
              </a:ext>
            </a:extLst>
          </p:cNvPr>
          <p:cNvSpPr txBox="1"/>
          <p:nvPr/>
        </p:nvSpPr>
        <p:spPr>
          <a:xfrm>
            <a:off x="790992" y="1176680"/>
            <a:ext cx="157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TIME 9999999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540CA-EC20-452E-9F60-CECF14329B6C}"/>
              </a:ext>
            </a:extLst>
          </p:cNvPr>
          <p:cNvSpPr txBox="1"/>
          <p:nvPr/>
        </p:nvSpPr>
        <p:spPr>
          <a:xfrm>
            <a:off x="6588225" y="1176680"/>
            <a:ext cx="175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SCORE </a:t>
            </a:r>
            <a:r>
              <a:rPr lang="en-US" altLang="ko-KR" dirty="0"/>
              <a:t>9999999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7D116-49FC-4B8B-ABB8-7A615A58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5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화면 구성 및 인터페이스 </a:t>
            </a:r>
            <a:r>
              <a:rPr lang="en-US" altLang="ko-KR" dirty="0">
                <a:latin typeface="+mj-ea"/>
                <a:ea typeface="+mj-ea"/>
              </a:rPr>
              <a:t>(3</a:t>
            </a:r>
            <a:r>
              <a:rPr lang="ko-KR" altLang="en-US" dirty="0">
                <a:latin typeface="+mj-ea"/>
                <a:ea typeface="+mj-ea"/>
              </a:rPr>
              <a:t>인칭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C99455-F5D0-4D61-8402-B3E2D4663588}"/>
              </a:ext>
            </a:extLst>
          </p:cNvPr>
          <p:cNvGrpSpPr/>
          <p:nvPr/>
        </p:nvGrpSpPr>
        <p:grpSpPr>
          <a:xfrm>
            <a:off x="575556" y="1052736"/>
            <a:ext cx="7992888" cy="4968552"/>
            <a:chOff x="575556" y="1196752"/>
            <a:chExt cx="7992888" cy="496855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1E763A-E442-48FB-85C8-2D8D909E6A37}"/>
                </a:ext>
              </a:extLst>
            </p:cNvPr>
            <p:cNvGrpSpPr/>
            <p:nvPr/>
          </p:nvGrpSpPr>
          <p:grpSpPr>
            <a:xfrm>
              <a:off x="575556" y="1196752"/>
              <a:ext cx="7992888" cy="4968552"/>
              <a:chOff x="575556" y="1196752"/>
              <a:chExt cx="7992888" cy="496855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B891978-4486-4457-8FBF-0A5360BD8B98}"/>
                  </a:ext>
                </a:extLst>
              </p:cNvPr>
              <p:cNvSpPr/>
              <p:nvPr/>
            </p:nvSpPr>
            <p:spPr>
              <a:xfrm>
                <a:off x="575556" y="1196752"/>
                <a:ext cx="7992888" cy="4968552"/>
              </a:xfrm>
              <a:prstGeom prst="roundRect">
                <a:avLst>
                  <a:gd name="adj" fmla="val 6844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48D4F96-AD3B-4DA8-87A7-6F1597E24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020"/>
              <a:stretch/>
            </p:blipFill>
            <p:spPr>
              <a:xfrm>
                <a:off x="762000" y="1291130"/>
                <a:ext cx="7620000" cy="3942184"/>
              </a:xfrm>
              <a:prstGeom prst="rect">
                <a:avLst/>
              </a:prstGeom>
            </p:spPr>
          </p:pic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F46D0E9-6B41-41D4-B4B1-2044D5BBD7DF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1795186"/>
              <a:ext cx="0" cy="2592288"/>
            </a:xfrm>
            <a:prstGeom prst="line">
              <a:avLst/>
            </a:prstGeom>
            <a:ln w="76200">
              <a:solidFill>
                <a:srgbClr val="0F3C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16954AF-B223-4431-A46C-ED4C3D661C90}"/>
                </a:ext>
              </a:extLst>
            </p:cNvPr>
            <p:cNvCxnSpPr>
              <a:cxnSpLocks/>
            </p:cNvCxnSpPr>
            <p:nvPr/>
          </p:nvCxnSpPr>
          <p:spPr>
            <a:xfrm>
              <a:off x="7380312" y="1795186"/>
              <a:ext cx="0" cy="2536644"/>
            </a:xfrm>
            <a:prstGeom prst="line">
              <a:avLst/>
            </a:prstGeom>
            <a:ln w="76200">
              <a:solidFill>
                <a:srgbClr val="0F3C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596743-60CA-4EB0-9517-BDAA07F77054}"/>
              </a:ext>
            </a:extLst>
          </p:cNvPr>
          <p:cNvSpPr txBox="1"/>
          <p:nvPr/>
        </p:nvSpPr>
        <p:spPr>
          <a:xfrm>
            <a:off x="790992" y="1176680"/>
            <a:ext cx="157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TIME 9999999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540CA-EC20-452E-9F60-CECF14329B6C}"/>
              </a:ext>
            </a:extLst>
          </p:cNvPr>
          <p:cNvSpPr txBox="1"/>
          <p:nvPr/>
        </p:nvSpPr>
        <p:spPr>
          <a:xfrm>
            <a:off x="6588225" y="1176680"/>
            <a:ext cx="175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SCORE </a:t>
            </a:r>
            <a:r>
              <a:rPr lang="en-US" altLang="ko-KR" dirty="0"/>
              <a:t>9999999</a:t>
            </a:r>
            <a:endParaRPr lang="ko-KR" altLang="en-US" dirty="0"/>
          </a:p>
        </p:txBody>
      </p:sp>
      <p:pic>
        <p:nvPicPr>
          <p:cNvPr id="4" name="그림 3" descr="어두운, 옥외설치물, 실루엣, 밤하늘이(가) 표시된 사진&#10;&#10;자동 생성된 설명">
            <a:extLst>
              <a:ext uri="{FF2B5EF4-FFF2-40B4-BE49-F238E27FC236}">
                <a16:creationId xmlns:a16="http://schemas.microsoft.com/office/drawing/2014/main" id="{76C7F3D3-5EDD-4DA2-AF1B-4B01F010A7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0" r="80085"/>
          <a:stretch/>
        </p:blipFill>
        <p:spPr>
          <a:xfrm>
            <a:off x="4070053" y="2977218"/>
            <a:ext cx="1003894" cy="28280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E5D655-0CAC-4BD4-B7C5-0C369396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7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추가 요소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1218"/>
            <a:ext cx="8229600" cy="2664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점수가 예를 들어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점 이상일때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장애물을 추가하는 등의 난이도 조정을 하려고 합니다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또 지루함을 줄이기 위해 공중에 랜덤으로 아이템을 추가하여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던진 공이 그 아이템을 통과하여 그 공이 골대에 들어가면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골대의 링이 넓어지거나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캐릭터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분신술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같은 특수 스킬을 사용할 수 있게 하려고 합니다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C32241-8B31-42B2-8190-C20C0CD3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7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중간 체크</a:t>
            </a:r>
            <a:r>
              <a:rPr lang="en-US" altLang="ko-KR" dirty="0">
                <a:latin typeface="+mj-ea"/>
                <a:ea typeface="+mj-ea"/>
              </a:rPr>
              <a:t>1 </a:t>
            </a:r>
            <a:r>
              <a:rPr lang="ko-KR" altLang="en-US" dirty="0">
                <a:latin typeface="+mj-ea"/>
                <a:ea typeface="+mj-ea"/>
              </a:rPr>
              <a:t>추가 목록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F23FBB83-F4B0-46E1-B81C-90AA400B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559C1AD-FB37-41D5-B90B-03B13F096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72949"/>
              </p:ext>
            </p:extLst>
          </p:nvPr>
        </p:nvGraphicFramePr>
        <p:xfrm>
          <a:off x="1043608" y="1301720"/>
          <a:ext cx="7056784" cy="23672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3642456025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333605227"/>
                    </a:ext>
                  </a:extLst>
                </a:gridCol>
              </a:tblGrid>
              <a:tr h="2268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조작법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 이동</a:t>
                      </a:r>
                      <a:r>
                        <a:rPr lang="en-US" altLang="ko-KR" sz="1400" dirty="0"/>
                        <a:t> (1</a:t>
                      </a:r>
                      <a:r>
                        <a:rPr lang="ko-KR" altLang="en-US" sz="1400" dirty="0"/>
                        <a:t>인칭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마우스 커서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 이동 </a:t>
                      </a:r>
                      <a:r>
                        <a:rPr lang="en-US" altLang="ko-KR" sz="1400" dirty="0"/>
                        <a:t>(3</a:t>
                      </a:r>
                      <a:r>
                        <a:rPr lang="ko-KR" altLang="en-US" sz="1400" dirty="0"/>
                        <a:t>인칭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자동 초점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</a:t>
                      </a:r>
                      <a:r>
                        <a:rPr lang="en-US" altLang="ko-KR" sz="1400" dirty="0"/>
                        <a:t> (1</a:t>
                      </a:r>
                      <a:r>
                        <a:rPr lang="ko-KR" altLang="en-US" sz="1400" dirty="0"/>
                        <a:t>인칭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W,S,A,D </a:t>
                      </a:r>
                      <a:r>
                        <a:rPr lang="ko-KR" altLang="en-US" sz="1400" dirty="0"/>
                        <a:t>버튼으로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앞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뒤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왼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오른쪽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417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이동</a:t>
                      </a:r>
                      <a:r>
                        <a:rPr lang="en-US" altLang="ko-KR" sz="1400" dirty="0"/>
                        <a:t>(3</a:t>
                      </a:r>
                      <a:r>
                        <a:rPr lang="ko-KR" altLang="en-US" sz="1400" dirty="0"/>
                        <a:t>인칭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인칭과 동일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2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공 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마우스 좌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880225"/>
                  </a:ext>
                </a:extLst>
              </a:tr>
            </a:tbl>
          </a:graphicData>
        </a:graphic>
      </p:graphicFrame>
      <p:graphicFrame>
        <p:nvGraphicFramePr>
          <p:cNvPr id="23" name="표 7">
            <a:extLst>
              <a:ext uri="{FF2B5EF4-FFF2-40B4-BE49-F238E27FC236}">
                <a16:creationId xmlns:a16="http://schemas.microsoft.com/office/drawing/2014/main" id="{03A74A80-A72B-48A6-BC63-A1A5261B9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27319"/>
              </p:ext>
            </p:extLst>
          </p:nvPr>
        </p:nvGraphicFramePr>
        <p:xfrm>
          <a:off x="1040646" y="3669000"/>
          <a:ext cx="7056784" cy="1920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3642456025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3333605227"/>
                    </a:ext>
                  </a:extLst>
                </a:gridCol>
              </a:tblGrid>
              <a:tr h="344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오브젝트 </a:t>
                      </a:r>
                      <a:r>
                        <a:rPr lang="en-US" altLang="ko-KR" dirty="0"/>
                        <a:t>or </a:t>
                      </a:r>
                      <a:r>
                        <a:rPr lang="ko-KR" altLang="en-US" dirty="0"/>
                        <a:t>텍스처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1838"/>
                  </a:ext>
                </a:extLst>
              </a:tr>
              <a:tr h="48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농구 골대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https://www.turbosquid.com/ko/3d-models/basketball-court-3d-max/502569</a:t>
                      </a:r>
                      <a:endParaRPr lang="ko-KR" altLang="en-US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20911"/>
                  </a:ext>
                </a:extLst>
              </a:tr>
              <a:tr h="48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농구공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https://www.cgtrader.com/items/2280852/download-page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370503"/>
                  </a:ext>
                </a:extLst>
              </a:tr>
              <a:tr h="48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농구장 바닥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https://www.cgtrader.com/items/3036840/download-page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13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기능 구현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3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시점 이동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(1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인칭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시점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마우스 이동에 따른 시점 방향 변화 구현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7EB3A0-4BE5-4456-A3FA-15CA01A65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" t="12519" r="53150" b="23400"/>
          <a:stretch/>
        </p:blipFill>
        <p:spPr>
          <a:xfrm>
            <a:off x="3383868" y="2636912"/>
            <a:ext cx="2376264" cy="2091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F6B80D7-1EAE-4958-B2A0-A5355C124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5" t="12866" r="52678" b="22735"/>
          <a:stretch/>
        </p:blipFill>
        <p:spPr>
          <a:xfrm>
            <a:off x="611560" y="2873528"/>
            <a:ext cx="1864740" cy="16184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0E597C-DBDF-48B9-944F-8B287E8468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8" t="12519" r="53150" b="23401"/>
          <a:stretch/>
        </p:blipFill>
        <p:spPr>
          <a:xfrm>
            <a:off x="6667700" y="2851134"/>
            <a:ext cx="1864732" cy="165712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6A9FC70-05E1-453B-B536-147CDB7B817E}"/>
              </a:ext>
            </a:extLst>
          </p:cNvPr>
          <p:cNvSpPr/>
          <p:nvPr/>
        </p:nvSpPr>
        <p:spPr>
          <a:xfrm flipH="1">
            <a:off x="2570044" y="3402848"/>
            <a:ext cx="720080" cy="5536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EB29833-E887-4DBA-933E-3BD1F915AB67}"/>
              </a:ext>
            </a:extLst>
          </p:cNvPr>
          <p:cNvSpPr/>
          <p:nvPr/>
        </p:nvSpPr>
        <p:spPr>
          <a:xfrm>
            <a:off x="5853876" y="3402848"/>
            <a:ext cx="720080" cy="5536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221C1F-A25B-42A0-92AA-E895F5B55561}"/>
              </a:ext>
            </a:extLst>
          </p:cNvPr>
          <p:cNvSpPr txBox="1"/>
          <p:nvPr/>
        </p:nvSpPr>
        <p:spPr>
          <a:xfrm>
            <a:off x="939145" y="4716520"/>
            <a:ext cx="120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왼쪽으로 마우스 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0BBBF-8473-4002-982F-C4DF8CEE8B94}"/>
              </a:ext>
            </a:extLst>
          </p:cNvPr>
          <p:cNvSpPr txBox="1"/>
          <p:nvPr/>
        </p:nvSpPr>
        <p:spPr>
          <a:xfrm>
            <a:off x="6995286" y="4716520"/>
            <a:ext cx="120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오른쪽으로 </a:t>
            </a:r>
            <a:r>
              <a:rPr lang="ko-KR" altLang="en-US" sz="1400" dirty="0"/>
              <a:t>마우스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A912D-35D5-419F-9A32-94F7F0530621}"/>
              </a:ext>
            </a:extLst>
          </p:cNvPr>
          <p:cNvSpPr txBox="1"/>
          <p:nvPr/>
        </p:nvSpPr>
        <p:spPr>
          <a:xfrm>
            <a:off x="3967215" y="4824241"/>
            <a:ext cx="120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/>
              <a:t>정면</a:t>
            </a:r>
            <a:endParaRPr lang="ko-KR" altLang="en-US" sz="1400" dirty="0"/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F23FBB83-F4B0-46E1-B81C-90AA400B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2CEE14-1A41-495D-8D12-AE23313487C4}"/>
              </a:ext>
            </a:extLst>
          </p:cNvPr>
          <p:cNvSpPr/>
          <p:nvPr/>
        </p:nvSpPr>
        <p:spPr>
          <a:xfrm>
            <a:off x="395536" y="2276872"/>
            <a:ext cx="8291264" cy="245172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76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E7400E-ACF3-4E46-89F5-868E4F8F1149}"/>
              </a:ext>
            </a:extLst>
          </p:cNvPr>
          <p:cNvSpPr/>
          <p:nvPr/>
        </p:nvSpPr>
        <p:spPr>
          <a:xfrm>
            <a:off x="292264" y="1081098"/>
            <a:ext cx="8568952" cy="4824536"/>
          </a:xfrm>
          <a:prstGeom prst="roundRect">
            <a:avLst>
              <a:gd name="adj" fmla="val 76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기능 구현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130"/>
            <a:ext cx="8229600" cy="266429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시점 이동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(3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인칭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시점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캐릭터를 중심으로 고정한 시점으로 바라봅니다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5CA192-9F55-4B6F-9994-C747E1A4C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/>
          <a:stretch/>
        </p:blipFill>
        <p:spPr>
          <a:xfrm>
            <a:off x="2879812" y="2502069"/>
            <a:ext cx="3384376" cy="290671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E283F8-0E23-4A16-B7EB-5563F186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82CCC60-E8CD-4174-8B1A-7DF615B22EEF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3CB0784-D4F2-4F28-93BA-618D29DA2590}"/>
              </a:ext>
            </a:extLst>
          </p:cNvPr>
          <p:cNvSpPr/>
          <p:nvPr/>
        </p:nvSpPr>
        <p:spPr>
          <a:xfrm>
            <a:off x="4391980" y="3738855"/>
            <a:ext cx="36004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0281B-C50D-4727-A642-0F9A8897E9E5}"/>
              </a:ext>
            </a:extLst>
          </p:cNvPr>
          <p:cNvCxnSpPr>
            <a:cxnSpLocks/>
          </p:cNvCxnSpPr>
          <p:nvPr/>
        </p:nvCxnSpPr>
        <p:spPr>
          <a:xfrm flipV="1">
            <a:off x="4391980" y="4072532"/>
            <a:ext cx="88731" cy="10495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3BE1DA-88AE-4A22-A7B0-EB296D7D7FB5}"/>
              </a:ext>
            </a:extLst>
          </p:cNvPr>
          <p:cNvSpPr txBox="1"/>
          <p:nvPr/>
        </p:nvSpPr>
        <p:spPr>
          <a:xfrm>
            <a:off x="3383868" y="4194871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캐릭터 </a:t>
            </a:r>
            <a:r>
              <a:rPr lang="en-US" altLang="ko-KR" sz="1200" b="1" dirty="0">
                <a:solidFill>
                  <a:srgbClr val="FFFF00"/>
                </a:solidFill>
              </a:rPr>
              <a:t>(</a:t>
            </a:r>
            <a:r>
              <a:rPr lang="ko-KR" altLang="en-US" sz="1200" b="1" dirty="0">
                <a:solidFill>
                  <a:srgbClr val="FFFF00"/>
                </a:solidFill>
              </a:rPr>
              <a:t>현재는 </a:t>
            </a:r>
            <a:r>
              <a:rPr lang="en-US" altLang="ko-KR" sz="1200" b="1" dirty="0">
                <a:solidFill>
                  <a:srgbClr val="FFFF00"/>
                </a:solidFill>
              </a:rPr>
              <a:t>sphere</a:t>
            </a:r>
            <a:r>
              <a:rPr lang="ko-KR" altLang="en-US" sz="1200" b="1" dirty="0">
                <a:solidFill>
                  <a:srgbClr val="FFFF00"/>
                </a:solidFill>
              </a:rPr>
              <a:t>로 대체</a:t>
            </a:r>
            <a:r>
              <a:rPr lang="en-US" altLang="ko-KR" sz="1200" b="1" dirty="0">
                <a:solidFill>
                  <a:srgbClr val="FFFF00"/>
                </a:solidFill>
              </a:rPr>
              <a:t>)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6C8272-D507-4D5F-B1C5-59540994A0E6}"/>
              </a:ext>
            </a:extLst>
          </p:cNvPr>
          <p:cNvSpPr/>
          <p:nvPr/>
        </p:nvSpPr>
        <p:spPr>
          <a:xfrm>
            <a:off x="395536" y="2276872"/>
            <a:ext cx="8291264" cy="328999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890648"/>
      </p:ext>
    </p:extLst>
  </p:cSld>
  <p:clrMapOvr>
    <a:masterClrMapping/>
  </p:clrMapOvr>
</p:sld>
</file>

<file path=ppt/theme/theme1.xml><?xml version="1.0" encoding="utf-8"?>
<a:theme xmlns:a="http://schemas.openxmlformats.org/drawingml/2006/main" name="20028-nb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20028-nba-with-logo-ppt-template</Template>
  <TotalTime>762</TotalTime>
  <Words>945</Words>
  <Application>Microsoft Office PowerPoint</Application>
  <PresentationFormat>화면 슬라이드 쇼(4:3)</PresentationFormat>
  <Paragraphs>242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Microsoft New Tai Lue</vt:lpstr>
      <vt:lpstr>Wingdings</vt:lpstr>
      <vt:lpstr>20028-nba</vt:lpstr>
      <vt:lpstr>컴퓨터 그래픽스 Mini Project</vt:lpstr>
      <vt:lpstr>게임 설명</vt:lpstr>
      <vt:lpstr>게임 진행 방식</vt:lpstr>
      <vt:lpstr>화면 구성 및 인터페이스 (1인칭)</vt:lpstr>
      <vt:lpstr>화면 구성 및 인터페이스 (3인칭)</vt:lpstr>
      <vt:lpstr>추가 요소</vt:lpstr>
      <vt:lpstr>중간 체크1 추가 목록</vt:lpstr>
      <vt:lpstr>기능 구현</vt:lpstr>
      <vt:lpstr>기능 구현</vt:lpstr>
      <vt:lpstr>기능 구현</vt:lpstr>
      <vt:lpstr>기능 구현</vt:lpstr>
      <vt:lpstr>기능 구현</vt:lpstr>
      <vt:lpstr>기능 구현</vt:lpstr>
      <vt:lpstr>오브젝트 &amp; 텍스처</vt:lpstr>
      <vt:lpstr>컴퓨터 그래픽스 Mini Project FINAL</vt:lpstr>
      <vt:lpstr>게임 설명 및 목표</vt:lpstr>
      <vt:lpstr>구성 오브젝트</vt:lpstr>
      <vt:lpstr>구성 오브젝트</vt:lpstr>
      <vt:lpstr>구성 오브젝트</vt:lpstr>
      <vt:lpstr>구성 오브젝트</vt:lpstr>
      <vt:lpstr>구현 기능</vt:lpstr>
      <vt:lpstr>마우스를 이용한 시점 이동</vt:lpstr>
      <vt:lpstr>캐릭터 이동</vt:lpstr>
      <vt:lpstr>공 던지기</vt:lpstr>
      <vt:lpstr>골 감지</vt:lpstr>
      <vt:lpstr>공의 충돌</vt:lpstr>
      <vt:lpstr>골 효과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HEO TAEMIN</dc:creator>
  <cp:lastModifiedBy>HEO TAEMIN</cp:lastModifiedBy>
  <cp:revision>12</cp:revision>
  <dcterms:created xsi:type="dcterms:W3CDTF">2021-11-04T05:15:39Z</dcterms:created>
  <dcterms:modified xsi:type="dcterms:W3CDTF">2021-12-17T10:42:46Z</dcterms:modified>
</cp:coreProperties>
</file>